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31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charts/chart32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charts/chart33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charts/chart34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charts/chart35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charts/chart36.xml" ContentType="application/vnd.openxmlformats-officedocument.drawingml.chart+xml"/>
  <Override PartName="/ppt/charts/style36.xml" ContentType="application/vnd.ms-office.chartstyle+xml"/>
  <Override PartName="/ppt/charts/colors36.xml" ContentType="application/vnd.ms-office.chartcolorstyle+xml"/>
  <Override PartName="/ppt/charts/chart37.xml" ContentType="application/vnd.openxmlformats-officedocument.drawingml.chart+xml"/>
  <Override PartName="/ppt/charts/style37.xml" ContentType="application/vnd.ms-office.chartstyle+xml"/>
  <Override PartName="/ppt/charts/colors37.xml" ContentType="application/vnd.ms-office.chartcolorstyle+xml"/>
  <Override PartName="/ppt/notesSlides/notesSlide1.xml" ContentType="application/vnd.openxmlformats-officedocument.presentationml.notesSlide+xml"/>
  <Override PartName="/ppt/charts/chart38.xml" ContentType="application/vnd.openxmlformats-officedocument.drawingml.chart+xml"/>
  <Override PartName="/ppt/charts/style38.xml" ContentType="application/vnd.ms-office.chartstyle+xml"/>
  <Override PartName="/ppt/charts/colors38.xml" ContentType="application/vnd.ms-office.chartcolorstyle+xml"/>
  <Override PartName="/ppt/charts/chart39.xml" ContentType="application/vnd.openxmlformats-officedocument.drawingml.chart+xml"/>
  <Override PartName="/ppt/charts/style39.xml" ContentType="application/vnd.ms-office.chartstyle+xml"/>
  <Override PartName="/ppt/charts/colors39.xml" ContentType="application/vnd.ms-office.chartcolorstyle+xml"/>
  <Override PartName="/ppt/charts/chart40.xml" ContentType="application/vnd.openxmlformats-officedocument.drawingml.chart+xml"/>
  <Override PartName="/ppt/charts/style40.xml" ContentType="application/vnd.ms-office.chartstyle+xml"/>
  <Override PartName="/ppt/charts/colors40.xml" ContentType="application/vnd.ms-office.chartcolorstyle+xml"/>
  <Override PartName="/ppt/charts/chart41.xml" ContentType="application/vnd.openxmlformats-officedocument.drawingml.chart+xml"/>
  <Override PartName="/ppt/charts/style41.xml" ContentType="application/vnd.ms-office.chartstyle+xml"/>
  <Override PartName="/ppt/charts/colors41.xml" ContentType="application/vnd.ms-office.chartcolorstyle+xml"/>
  <Override PartName="/ppt/charts/chart42.xml" ContentType="application/vnd.openxmlformats-officedocument.drawingml.chart+xml"/>
  <Override PartName="/ppt/charts/style42.xml" ContentType="application/vnd.ms-office.chartstyle+xml"/>
  <Override PartName="/ppt/charts/colors42.xml" ContentType="application/vnd.ms-office.chartcolorstyle+xml"/>
  <Override PartName="/ppt/charts/chart43.xml" ContentType="application/vnd.openxmlformats-officedocument.drawingml.chart+xml"/>
  <Override PartName="/ppt/charts/style43.xml" ContentType="application/vnd.ms-office.chartstyle+xml"/>
  <Override PartName="/ppt/charts/colors43.xml" ContentType="application/vnd.ms-office.chartcolorstyle+xml"/>
  <Override PartName="/ppt/charts/chart44.xml" ContentType="application/vnd.openxmlformats-officedocument.drawingml.chart+xml"/>
  <Override PartName="/ppt/charts/style44.xml" ContentType="application/vnd.ms-office.chartstyle+xml"/>
  <Override PartName="/ppt/charts/colors44.xml" ContentType="application/vnd.ms-office.chartcolorstyle+xml"/>
  <Override PartName="/ppt/charts/chart45.xml" ContentType="application/vnd.openxmlformats-officedocument.drawingml.chart+xml"/>
  <Override PartName="/ppt/charts/style45.xml" ContentType="application/vnd.ms-office.chartstyle+xml"/>
  <Override PartName="/ppt/charts/colors45.xml" ContentType="application/vnd.ms-office.chartcolorstyle+xml"/>
  <Override PartName="/ppt/charts/chart46.xml" ContentType="application/vnd.openxmlformats-officedocument.drawingml.chart+xml"/>
  <Override PartName="/ppt/charts/style46.xml" ContentType="application/vnd.ms-office.chartstyle+xml"/>
  <Override PartName="/ppt/charts/colors46.xml" ContentType="application/vnd.ms-office.chartcolorstyle+xml"/>
  <Override PartName="/ppt/charts/chart47.xml" ContentType="application/vnd.openxmlformats-officedocument.drawingml.chart+xml"/>
  <Override PartName="/ppt/charts/style47.xml" ContentType="application/vnd.ms-office.chartstyle+xml"/>
  <Override PartName="/ppt/charts/colors47.xml" ContentType="application/vnd.ms-office.chartcolorstyle+xml"/>
  <Override PartName="/ppt/drawings/drawing1.xml" ContentType="application/vnd.openxmlformats-officedocument.drawingml.chartshapes+xml"/>
  <Override PartName="/ppt/charts/chart48.xml" ContentType="application/vnd.openxmlformats-officedocument.drawingml.chart+xml"/>
  <Override PartName="/ppt/charts/style48.xml" ContentType="application/vnd.ms-office.chartstyle+xml"/>
  <Override PartName="/ppt/charts/colors48.xml" ContentType="application/vnd.ms-office.chartcolorstyle+xml"/>
  <Override PartName="/ppt/charts/chart49.xml" ContentType="application/vnd.openxmlformats-officedocument.drawingml.chart+xml"/>
  <Override PartName="/ppt/charts/style49.xml" ContentType="application/vnd.ms-office.chartstyle+xml"/>
  <Override PartName="/ppt/charts/colors49.xml" ContentType="application/vnd.ms-office.chartcolorstyle+xml"/>
  <Override PartName="/ppt/charts/chart50.xml" ContentType="application/vnd.openxmlformats-officedocument.drawingml.chart+xml"/>
  <Override PartName="/ppt/charts/style50.xml" ContentType="application/vnd.ms-office.chartstyle+xml"/>
  <Override PartName="/ppt/charts/colors50.xml" ContentType="application/vnd.ms-office.chartcolorstyl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92" r:id="rId4"/>
  </p:sldMasterIdLst>
  <p:notesMasterIdLst>
    <p:notesMasterId r:id="rId32"/>
  </p:notesMasterIdLst>
  <p:handoutMasterIdLst>
    <p:handoutMasterId r:id="rId33"/>
  </p:handoutMasterIdLst>
  <p:sldIdLst>
    <p:sldId id="311" r:id="rId5"/>
    <p:sldId id="544" r:id="rId6"/>
    <p:sldId id="453" r:id="rId7"/>
    <p:sldId id="431" r:id="rId8"/>
    <p:sldId id="485" r:id="rId9"/>
    <p:sldId id="526" r:id="rId10"/>
    <p:sldId id="521" r:id="rId11"/>
    <p:sldId id="529" r:id="rId12"/>
    <p:sldId id="524" r:id="rId13"/>
    <p:sldId id="530" r:id="rId14"/>
    <p:sldId id="518" r:id="rId15"/>
    <p:sldId id="527" r:id="rId16"/>
    <p:sldId id="519" r:id="rId17"/>
    <p:sldId id="506" r:id="rId18"/>
    <p:sldId id="522" r:id="rId19"/>
    <p:sldId id="528" r:id="rId20"/>
    <p:sldId id="535" r:id="rId21"/>
    <p:sldId id="508" r:id="rId22"/>
    <p:sldId id="427" r:id="rId23"/>
    <p:sldId id="295" r:id="rId24"/>
    <p:sldId id="541" r:id="rId25"/>
    <p:sldId id="543" r:id="rId26"/>
    <p:sldId id="450" r:id="rId27"/>
    <p:sldId id="389" r:id="rId28"/>
    <p:sldId id="532" r:id="rId29"/>
    <p:sldId id="490" r:id="rId30"/>
    <p:sldId id="455" r:id="rId31"/>
  </p:sldIdLst>
  <p:sldSz cx="12198350" cy="6858000"/>
  <p:notesSz cx="6797675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B35FE03-164A-8C53-306C-1B2360C7BC50}" name="Sýkorová Martina" initials="MS" userId="S::sykorova@mindbridge.cz::60f28e97-f1cb-4cb0-8468-ba2c0564fe8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FAD"/>
    <a:srgbClr val="FFC3A9"/>
    <a:srgbClr val="AAE3D3"/>
    <a:srgbClr val="ABDAE2"/>
    <a:srgbClr val="F6F6F8"/>
    <a:srgbClr val="FBFBFB"/>
    <a:srgbClr val="747480"/>
    <a:srgbClr val="FFFFFF"/>
    <a:srgbClr val="C4C4CD"/>
    <a:srgbClr val="FFE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851DE1-1872-46E9-A5C2-9A15AABE3B50}" v="4" dt="2026-09-13T17:26:07.99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řední sty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A111915-BE36-4E01-A7E5-04B1672EAD32}" styleName="Světlý styl 2 – zvýraznění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3B4B98B0-60AC-42C2-AFA5-B58CD77FA1E5}" styleName="Světlý styl 1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22" autoAdjust="0"/>
    <p:restoredTop sz="95045" autoAdjust="0"/>
  </p:normalViewPr>
  <p:slideViewPr>
    <p:cSldViewPr snapToGrid="0" snapToObjects="1" showGuides="1">
      <p:cViewPr varScale="1">
        <p:scale>
          <a:sx n="78" d="100"/>
          <a:sy n="78" d="100"/>
        </p:scale>
        <p:origin x="686" y="72"/>
      </p:cViewPr>
      <p:guideLst/>
    </p:cSldViewPr>
  </p:slideViewPr>
  <p:outlineViewPr>
    <p:cViewPr>
      <p:scale>
        <a:sx n="33" d="100"/>
        <a:sy n="33" d="100"/>
      </p:scale>
      <p:origin x="0" y="-7090"/>
    </p:cViewPr>
  </p:outlineViewPr>
  <p:notesTextViewPr>
    <p:cViewPr>
      <p:scale>
        <a:sx n="50" d="100"/>
        <a:sy n="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86" d="100"/>
          <a:sy n="86" d="100"/>
        </p:scale>
        <p:origin x="3904" y="216"/>
      </p:cViewPr>
      <p:guideLst>
        <p:guide orient="horz" pos="3110"/>
        <p:guide pos="214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5/10/relationships/revisionInfo" Target="revisionInfo.xml"/><Relationship Id="rId21" Type="http://schemas.openxmlformats.org/officeDocument/2006/relationships/slide" Target="slides/slide17.xml"/><Relationship Id="rId34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40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2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4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5.xlsx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6.xlsx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7.xlsx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8.xlsx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9.xlsx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0.xlsx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1.xlsx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2.xlsx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3.xlsx"/><Relationship Id="rId2" Type="http://schemas.microsoft.com/office/2011/relationships/chartColorStyle" Target="colors34.xml"/><Relationship Id="rId1" Type="http://schemas.microsoft.com/office/2011/relationships/chartStyle" Target="style34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4.xlsx"/><Relationship Id="rId2" Type="http://schemas.microsoft.com/office/2011/relationships/chartColorStyle" Target="colors35.xml"/><Relationship Id="rId1" Type="http://schemas.microsoft.com/office/2011/relationships/chartStyle" Target="style35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5.xlsx"/><Relationship Id="rId2" Type="http://schemas.microsoft.com/office/2011/relationships/chartColorStyle" Target="colors36.xml"/><Relationship Id="rId1" Type="http://schemas.microsoft.com/office/2011/relationships/chartStyle" Target="style36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6.xlsx"/><Relationship Id="rId2" Type="http://schemas.microsoft.com/office/2011/relationships/chartColorStyle" Target="colors37.xml"/><Relationship Id="rId1" Type="http://schemas.microsoft.com/office/2011/relationships/chartStyle" Target="style37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7.xlsx"/><Relationship Id="rId2" Type="http://schemas.microsoft.com/office/2011/relationships/chartColorStyle" Target="colors38.xml"/><Relationship Id="rId1" Type="http://schemas.microsoft.com/office/2011/relationships/chartStyle" Target="style38.xml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8.xlsx"/><Relationship Id="rId2" Type="http://schemas.microsoft.com/office/2011/relationships/chartColorStyle" Target="colors39.xml"/><Relationship Id="rId1" Type="http://schemas.microsoft.com/office/2011/relationships/chartStyle" Target="style39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9.xlsx"/><Relationship Id="rId2" Type="http://schemas.microsoft.com/office/2011/relationships/chartColorStyle" Target="colors40.xml"/><Relationship Id="rId1" Type="http://schemas.microsoft.com/office/2011/relationships/chartStyle" Target="style40.xml"/></Relationships>
</file>

<file path=ppt/charts/_rels/chart4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0.xlsx"/><Relationship Id="rId2" Type="http://schemas.microsoft.com/office/2011/relationships/chartColorStyle" Target="colors41.xml"/><Relationship Id="rId1" Type="http://schemas.microsoft.com/office/2011/relationships/chartStyle" Target="style41.xml"/></Relationships>
</file>

<file path=ppt/charts/_rels/chart4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1.xlsx"/><Relationship Id="rId2" Type="http://schemas.microsoft.com/office/2011/relationships/chartColorStyle" Target="colors42.xml"/><Relationship Id="rId1" Type="http://schemas.microsoft.com/office/2011/relationships/chartStyle" Target="style42.xml"/></Relationships>
</file>

<file path=ppt/charts/_rels/chart4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2.xlsx"/><Relationship Id="rId2" Type="http://schemas.microsoft.com/office/2011/relationships/chartColorStyle" Target="colors43.xml"/><Relationship Id="rId1" Type="http://schemas.microsoft.com/office/2011/relationships/chartStyle" Target="style43.xml"/></Relationships>
</file>

<file path=ppt/charts/_rels/chart4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3.xlsx"/><Relationship Id="rId2" Type="http://schemas.microsoft.com/office/2011/relationships/chartColorStyle" Target="colors44.xml"/><Relationship Id="rId1" Type="http://schemas.microsoft.com/office/2011/relationships/chartStyle" Target="style44.xml"/></Relationships>
</file>

<file path=ppt/charts/_rels/chart4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4.xlsx"/><Relationship Id="rId2" Type="http://schemas.microsoft.com/office/2011/relationships/chartColorStyle" Target="colors45.xml"/><Relationship Id="rId1" Type="http://schemas.microsoft.com/office/2011/relationships/chartStyle" Target="style45.xml"/></Relationships>
</file>

<file path=ppt/charts/_rels/chart4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5.xlsx"/><Relationship Id="rId2" Type="http://schemas.microsoft.com/office/2011/relationships/chartColorStyle" Target="colors46.xml"/><Relationship Id="rId1" Type="http://schemas.microsoft.com/office/2011/relationships/chartStyle" Target="style46.xml"/></Relationships>
</file>

<file path=ppt/charts/_rels/chart4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6.xlsx"/><Relationship Id="rId2" Type="http://schemas.microsoft.com/office/2011/relationships/chartColorStyle" Target="colors47.xml"/><Relationship Id="rId1" Type="http://schemas.microsoft.com/office/2011/relationships/chartStyle" Target="style47.xml"/><Relationship Id="rId4" Type="http://schemas.openxmlformats.org/officeDocument/2006/relationships/chartUserShapes" Target="../drawings/drawing1.xml"/></Relationships>
</file>

<file path=ppt/charts/_rels/chart4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7.xlsx"/><Relationship Id="rId2" Type="http://schemas.microsoft.com/office/2011/relationships/chartColorStyle" Target="colors48.xml"/><Relationship Id="rId1" Type="http://schemas.microsoft.com/office/2011/relationships/chartStyle" Target="style48.xml"/></Relationships>
</file>

<file path=ppt/charts/_rels/chart4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8.xlsx"/><Relationship Id="rId2" Type="http://schemas.microsoft.com/office/2011/relationships/chartColorStyle" Target="colors49.xml"/><Relationship Id="rId1" Type="http://schemas.microsoft.com/office/2011/relationships/chartStyle" Target="style49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5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9.xlsx"/><Relationship Id="rId2" Type="http://schemas.microsoft.com/office/2011/relationships/chartColorStyle" Target="colors50.xml"/><Relationship Id="rId1" Type="http://schemas.microsoft.com/office/2011/relationships/chartStyle" Target="style50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887090233340876"/>
          <c:y val="0.23893214576290758"/>
          <c:w val="0.6821062799877885"/>
          <c:h val="0.6626873170820784"/>
        </c:manualLayout>
      </c:layout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007FA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FF9E-4DA7-A769-5C25A26886F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F9E-4DA7-A769-5C25A26886F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FF9E-4DA7-A769-5C25A26886F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F9E-4DA7-A769-5C25A26886F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FF9E-4DA7-A769-5C25A26886F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F9E-4DA7-A769-5C25A26886FE}"/>
              </c:ext>
            </c:extLst>
          </c:dPt>
          <c:dLbls>
            <c:dLbl>
              <c:idx val="0"/>
              <c:layout>
                <c:manualLayout>
                  <c:x val="0.25076208282894857"/>
                  <c:y val="-5.856324710794395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F9E-4DA7-A769-5C25A26886FE}"/>
                </c:ext>
              </c:extLst>
            </c:dLbl>
            <c:dLbl>
              <c:idx val="1"/>
              <c:layout>
                <c:manualLayout>
                  <c:x val="4.6391365035776504E-2"/>
                  <c:y val="0.24828584914587118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F9E-4DA7-A769-5C25A26886FE}"/>
                </c:ext>
              </c:extLst>
            </c:dLbl>
            <c:dLbl>
              <c:idx val="2"/>
              <c:layout>
                <c:manualLayout>
                  <c:x val="-0.22062231448390246"/>
                  <c:y val="7.964610829238978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350444947014924"/>
                      <c:h val="0.1188365410314398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FF9E-4DA7-A769-5C25A26886FE}"/>
                </c:ext>
              </c:extLst>
            </c:dLbl>
            <c:dLbl>
              <c:idx val="3"/>
              <c:layout>
                <c:manualLayout>
                  <c:x val="-0.22182799634868536"/>
                  <c:y val="-0.1827173309767851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F9E-4DA7-A769-5C25A26886FE}"/>
                </c:ext>
              </c:extLst>
            </c:dLbl>
            <c:dLbl>
              <c:idx val="4"/>
              <c:layout>
                <c:manualLayout>
                  <c:x val="-0.1181475197944085"/>
                  <c:y val="-5.856324710794395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F9E-4DA7-A769-5C25A26886FE}"/>
                </c:ext>
              </c:extLst>
            </c:dLbl>
            <c:dLbl>
              <c:idx val="5"/>
              <c:layout>
                <c:manualLayout>
                  <c:x val="-0.14225925852796126"/>
                  <c:y val="-0.1054138447942991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F9E-4DA7-A769-5C25A26886F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-18"/>
                    <a:ea typeface="+mn-ea"/>
                    <a:cs typeface="Poppins" panose="00000500000000000000" pitchFamily="2" charset="-18"/>
                  </a:defRPr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bg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List1!$A$2:$A$5</c:f>
              <c:strCache>
                <c:ptCount val="4"/>
                <c:pt idx="0">
                  <c:v>ano, často</c:v>
                </c:pt>
                <c:pt idx="1">
                  <c:v>ano, někdy - občas</c:v>
                </c:pt>
                <c:pt idx="2">
                  <c:v>ano, vyjímečně</c:v>
                </c:pt>
                <c:pt idx="3">
                  <c:v>ne, vůbec - nikdy</c:v>
                </c:pt>
              </c:strCache>
            </c:strRef>
          </c:cat>
          <c:val>
            <c:numRef>
              <c:f>List1!$B$2:$B$5</c:f>
              <c:numCache>
                <c:formatCode>0.0%</c:formatCode>
                <c:ptCount val="4"/>
                <c:pt idx="0">
                  <c:v>8.7599999999999997E-2</c:v>
                </c:pt>
                <c:pt idx="1">
                  <c:v>0.41599999999999998</c:v>
                </c:pt>
                <c:pt idx="2">
                  <c:v>0.25900000000000001</c:v>
                </c:pt>
                <c:pt idx="3">
                  <c:v>0.23719999999999999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9E-4DA7-A769-5C25A26886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021616268702741"/>
          <c:y val="0.29749539287085153"/>
          <c:w val="0.54225819533318254"/>
          <c:h val="0.52682058379164842"/>
        </c:manualLayout>
      </c:layout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A96-406A-8C5F-A0128C27508D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A96-406A-8C5F-A0128C27508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A96-406A-8C5F-A0128C27508D}"/>
              </c:ext>
            </c:extLst>
          </c:dPt>
          <c:dPt>
            <c:idx val="3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A96-406A-8C5F-A0128C27508D}"/>
              </c:ext>
            </c:extLst>
          </c:dPt>
          <c:dPt>
            <c:idx val="4"/>
            <c:bubble3D val="0"/>
            <c:spPr>
              <a:solidFill>
                <a:srgbClr val="007FA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4A96-406A-8C5F-A0128C27508D}"/>
              </c:ext>
            </c:extLst>
          </c:dPt>
          <c:dPt>
            <c:idx val="5"/>
            <c:bubble3D val="0"/>
            <c:spPr>
              <a:solidFill>
                <a:schemeClr val="tx1">
                  <a:lumMod val="5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4A96-406A-8C5F-A0128C27508D}"/>
              </c:ext>
            </c:extLst>
          </c:dPt>
          <c:dLbls>
            <c:dLbl>
              <c:idx val="0"/>
              <c:layout>
                <c:manualLayout>
                  <c:x val="-3.3500033414693091E-2"/>
                  <c:y val="-0.1382092631747477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819565214089454"/>
                      <c:h val="0.14694689964325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A96-406A-8C5F-A0128C27508D}"/>
                </c:ext>
              </c:extLst>
            </c:dLbl>
            <c:dLbl>
              <c:idx val="1"/>
              <c:layout>
                <c:manualLayout>
                  <c:x val="0.21600766943147928"/>
                  <c:y val="-0.1382110154608816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784034763431561"/>
                      <c:h val="0.1516319594118884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4A96-406A-8C5F-A0128C27508D}"/>
                </c:ext>
              </c:extLst>
            </c:dLbl>
            <c:dLbl>
              <c:idx val="2"/>
              <c:layout>
                <c:manualLayout>
                  <c:x val="5.1640699399902491E-2"/>
                  <c:y val="0.198456088355062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860614405074172"/>
                      <c:h val="0.1750572582550660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4A96-406A-8C5F-A0128C27508D}"/>
                </c:ext>
              </c:extLst>
            </c:dLbl>
            <c:dLbl>
              <c:idx val="3"/>
              <c:layout>
                <c:manualLayout>
                  <c:x val="-1.6370541606608797E-2"/>
                  <c:y val="0.2131704039240880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555532182146531"/>
                      <c:h val="0.1607912512595709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4A96-406A-8C5F-A0128C27508D}"/>
                </c:ext>
              </c:extLst>
            </c:dLbl>
            <c:dLbl>
              <c:idx val="4"/>
              <c:layout>
                <c:manualLayout>
                  <c:x val="-0.20977212698190897"/>
                  <c:y val="0.16397709190224291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A96-406A-8C5F-A0128C27508D}"/>
                </c:ext>
              </c:extLst>
            </c:dLbl>
            <c:dLbl>
              <c:idx val="5"/>
              <c:layout>
                <c:manualLayout>
                  <c:x val="-3.3756434226973858E-2"/>
                  <c:y val="-0.23893804820041137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A96-406A-8C5F-A0128C27508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-18"/>
                    <a:ea typeface="+mn-ea"/>
                    <a:cs typeface="Poppins" panose="00000500000000000000" pitchFamily="2" charset="-18"/>
                  </a:defRPr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bg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List1!$A$2:$A$7</c:f>
              <c:strCache>
                <c:ptCount val="6"/>
                <c:pt idx="0">
                  <c:v>zcela nedostatečné</c:v>
                </c:pt>
                <c:pt idx="1">
                  <c:v>spíše nedostatečné</c:v>
                </c:pt>
                <c:pt idx="2">
                  <c:v>adekvátní, akorát</c:v>
                </c:pt>
                <c:pt idx="3">
                  <c:v>spíše (zbytečně) vysoké</c:v>
                </c:pt>
                <c:pt idx="4">
                  <c:v>zcela (nesmyslně) vysoké</c:v>
                </c:pt>
                <c:pt idx="5">
                  <c:v>nevím</c:v>
                </c:pt>
              </c:strCache>
            </c:strRef>
          </c:cat>
          <c:val>
            <c:numRef>
              <c:f>List1!$B$2:$B$7</c:f>
              <c:numCache>
                <c:formatCode>0.0%</c:formatCode>
                <c:ptCount val="6"/>
                <c:pt idx="0">
                  <c:v>0.03</c:v>
                </c:pt>
                <c:pt idx="1">
                  <c:v>8.4000000000000005E-2</c:v>
                </c:pt>
                <c:pt idx="2">
                  <c:v>0.504</c:v>
                </c:pt>
                <c:pt idx="3">
                  <c:v>6.4000000000000001E-2</c:v>
                </c:pt>
                <c:pt idx="4">
                  <c:v>1.9E-2</c:v>
                </c:pt>
                <c:pt idx="5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A96-406A-8C5F-A0128C2750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gradFill>
              <a:gsLst>
                <a:gs pos="70000">
                  <a:srgbClr val="007FAD"/>
                </a:gs>
                <a:gs pos="17000">
                  <a:schemeClr val="accent2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vlevo</c:v>
                </c:pt>
                <c:pt idx="1">
                  <c:v>vpravo</c:v>
                </c:pt>
              </c:strCache>
            </c:strRef>
          </c:cat>
          <c:val>
            <c:numRef>
              <c:f>List1!$B$2:$B$3</c:f>
              <c:numCache>
                <c:formatCode>0%</c:formatCode>
                <c:ptCount val="2"/>
                <c:pt idx="0">
                  <c:v>0.09</c:v>
                </c:pt>
                <c:pt idx="1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68-442C-8F1D-C49669CD08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27"/>
        <c:axId val="759435856"/>
        <c:axId val="759443536"/>
      </c:barChart>
      <c:catAx>
        <c:axId val="7594358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59443536"/>
        <c:crosses val="autoZero"/>
        <c:auto val="1"/>
        <c:lblAlgn val="ctr"/>
        <c:lblOffset val="100"/>
        <c:noMultiLvlLbl val="0"/>
      </c:catAx>
      <c:valAx>
        <c:axId val="759443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5943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gradFill>
              <a:gsLst>
                <a:gs pos="70000">
                  <a:srgbClr val="007FAD"/>
                </a:gs>
                <a:gs pos="17000">
                  <a:schemeClr val="accent2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AFA-467D-B32C-45A5BEFABA6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AFA-467D-B32C-45A5BEFABA6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vlevo</c:v>
                </c:pt>
                <c:pt idx="1">
                  <c:v>vpravo</c:v>
                </c:pt>
              </c:strCache>
            </c:strRef>
          </c:cat>
          <c:val>
            <c:numRef>
              <c:f>List1!$B$2:$B$3</c:f>
              <c:numCache>
                <c:formatCode>0%</c:formatCode>
                <c:ptCount val="2"/>
                <c:pt idx="0">
                  <c:v>0.04</c:v>
                </c:pt>
                <c:pt idx="1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AFA-467D-B32C-45A5BEFABA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27"/>
        <c:axId val="759435856"/>
        <c:axId val="759443536"/>
      </c:barChart>
      <c:catAx>
        <c:axId val="7594358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59443536"/>
        <c:crosses val="autoZero"/>
        <c:auto val="1"/>
        <c:lblAlgn val="ctr"/>
        <c:lblOffset val="100"/>
        <c:noMultiLvlLbl val="0"/>
      </c:catAx>
      <c:valAx>
        <c:axId val="759443536"/>
        <c:scaling>
          <c:orientation val="minMax"/>
          <c:max val="0.15000000000000002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5943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gradFill>
              <a:gsLst>
                <a:gs pos="70000">
                  <a:srgbClr val="007FAD"/>
                </a:gs>
                <a:gs pos="17000">
                  <a:schemeClr val="accent2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B7F-4C53-B255-FEB213BD1DA7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B7F-4C53-B255-FEB213BD1DA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vlevo</c:v>
                </c:pt>
                <c:pt idx="1">
                  <c:v>vpravo</c:v>
                </c:pt>
              </c:strCache>
            </c:strRef>
          </c:cat>
          <c:val>
            <c:numRef>
              <c:f>List1!$B$2:$B$3</c:f>
              <c:numCache>
                <c:formatCode>0%</c:formatCode>
                <c:ptCount val="2"/>
                <c:pt idx="0">
                  <c:v>0.44</c:v>
                </c:pt>
                <c:pt idx="1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B7F-4C53-B255-FEB213BD1D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27"/>
        <c:axId val="759435856"/>
        <c:axId val="759443536"/>
      </c:barChart>
      <c:catAx>
        <c:axId val="7594358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59443536"/>
        <c:crosses val="autoZero"/>
        <c:auto val="1"/>
        <c:lblAlgn val="ctr"/>
        <c:lblOffset val="100"/>
        <c:noMultiLvlLbl val="0"/>
      </c:catAx>
      <c:valAx>
        <c:axId val="759443536"/>
        <c:scaling>
          <c:orientation val="minMax"/>
          <c:max val="0.5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5943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021616268702741"/>
          <c:y val="0.29749539287085153"/>
          <c:w val="0.54225819533318254"/>
          <c:h val="0.52682058379164842"/>
        </c:manualLayout>
      </c:layout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007FA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B31-46E4-915D-C9FDDCDC73E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B31-46E4-915D-C9FDDCDC73E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B31-46E4-915D-C9FDDCDC73E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B31-46E4-915D-C9FDDCDC73E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8B31-46E4-915D-C9FDDCDC73E0}"/>
              </c:ext>
            </c:extLst>
          </c:dPt>
          <c:dPt>
            <c:idx val="5"/>
            <c:bubble3D val="0"/>
            <c:spPr>
              <a:solidFill>
                <a:schemeClr val="tx1">
                  <a:lumMod val="5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8B31-46E4-915D-C9FDDCDC73E0}"/>
              </c:ext>
            </c:extLst>
          </c:dPt>
          <c:dLbls>
            <c:dLbl>
              <c:idx val="0"/>
              <c:layout>
                <c:manualLayout>
                  <c:x val="1.7134617925767742E-2"/>
                  <c:y val="-0.2084851597042805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819565214089454"/>
                      <c:h val="0.14694689964325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B31-46E4-915D-C9FDDCDC73E0}"/>
                </c:ext>
              </c:extLst>
            </c:dLbl>
            <c:dLbl>
              <c:idx val="1"/>
              <c:layout>
                <c:manualLayout>
                  <c:x val="9.4573169064677179E-2"/>
                  <c:y val="-0.3291272010327789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784034763431561"/>
                      <c:h val="0.153974489296206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8B31-46E4-915D-C9FDDCDC73E0}"/>
                </c:ext>
              </c:extLst>
            </c:dLbl>
            <c:dLbl>
              <c:idx val="2"/>
              <c:layout>
                <c:manualLayout>
                  <c:x val="0.24212343539496917"/>
                  <c:y val="0.2095013012107928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860614405074172"/>
                      <c:h val="0.107124076061023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8B31-46E4-915D-C9FDDCDC73E0}"/>
                </c:ext>
              </c:extLst>
            </c:dLbl>
            <c:dLbl>
              <c:idx val="3"/>
              <c:layout>
                <c:manualLayout>
                  <c:x val="-0.22734835045330068"/>
                  <c:y val="-0.1311814890706224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634188850732007"/>
                      <c:h val="0.1607912512595709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8B31-46E4-915D-C9FDDCDC73E0}"/>
                </c:ext>
              </c:extLst>
            </c:dLbl>
            <c:dLbl>
              <c:idx val="4"/>
              <c:layout>
                <c:manualLayout>
                  <c:x val="-0.21218330085526427"/>
                  <c:y val="-0.24128057808472911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B31-46E4-915D-C9FDDCDC73E0}"/>
                </c:ext>
              </c:extLst>
            </c:dLbl>
            <c:dLbl>
              <c:idx val="5"/>
              <c:layout>
                <c:manualLayout>
                  <c:x val="-8.6802259440789967E-2"/>
                  <c:y val="-0.22722539877882261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B31-46E4-915D-C9FDDCDC73E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-18"/>
                    <a:ea typeface="+mn-ea"/>
                    <a:cs typeface="Poppins" panose="00000500000000000000" pitchFamily="2" charset="-18"/>
                  </a:defRPr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bg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List1!$A$2:$A$7</c:f>
              <c:strCache>
                <c:ptCount val="6"/>
                <c:pt idx="0">
                  <c:v>zcela nedostatečné</c:v>
                </c:pt>
                <c:pt idx="1">
                  <c:v>spíše nedostatečné</c:v>
                </c:pt>
                <c:pt idx="2">
                  <c:v>adekvátní, akorát</c:v>
                </c:pt>
                <c:pt idx="3">
                  <c:v>spíše dostatečné</c:v>
                </c:pt>
                <c:pt idx="4">
                  <c:v>zcela dostatečné</c:v>
                </c:pt>
                <c:pt idx="5">
                  <c:v>nevím</c:v>
                </c:pt>
              </c:strCache>
            </c:strRef>
          </c:cat>
          <c:val>
            <c:numRef>
              <c:f>List1!$B$2:$B$7</c:f>
              <c:numCache>
                <c:formatCode>0.0%</c:formatCode>
                <c:ptCount val="6"/>
                <c:pt idx="0">
                  <c:v>0.17799999999999999</c:v>
                </c:pt>
                <c:pt idx="1">
                  <c:v>0.246</c:v>
                </c:pt>
                <c:pt idx="2">
                  <c:v>0.39</c:v>
                </c:pt>
                <c:pt idx="3">
                  <c:v>4.2000000000000003E-2</c:v>
                </c:pt>
                <c:pt idx="4">
                  <c:v>1.7000000000000001E-2</c:v>
                </c:pt>
                <c:pt idx="5">
                  <c:v>0.127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8B31-46E4-915D-C9FDDCDC73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021616268702741"/>
          <c:y val="0.29749539287085153"/>
          <c:w val="0.54225819533318254"/>
          <c:h val="0.52682058379164842"/>
        </c:manualLayout>
      </c:layout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007FA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FF9E-4DA7-A769-5C25A26886F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F9E-4DA7-A769-5C25A26886F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FF9E-4DA7-A769-5C25A26886F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F9E-4DA7-A769-5C25A26886F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FF9E-4DA7-A769-5C25A26886FE}"/>
              </c:ext>
            </c:extLst>
          </c:dPt>
          <c:dPt>
            <c:idx val="5"/>
            <c:bubble3D val="0"/>
            <c:spPr>
              <a:solidFill>
                <a:schemeClr val="tx1">
                  <a:lumMod val="5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F9E-4DA7-A769-5C25A26886FE}"/>
              </c:ext>
            </c:extLst>
          </c:dPt>
          <c:dLbls>
            <c:dLbl>
              <c:idx val="0"/>
              <c:layout>
                <c:manualLayout>
                  <c:x val="1.7134617925767742E-2"/>
                  <c:y val="-0.2084851597042805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819565214089454"/>
                      <c:h val="0.14694689964325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FF9E-4DA7-A769-5C25A26886FE}"/>
                </c:ext>
              </c:extLst>
            </c:dLbl>
            <c:dLbl>
              <c:idx val="1"/>
              <c:layout>
                <c:manualLayout>
                  <c:x val="9.5871405832079024E-2"/>
                  <c:y val="-0.3490387050494799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784034763431561"/>
                      <c:h val="0.1516319594118884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F9E-4DA7-A769-5C25A26886FE}"/>
                </c:ext>
              </c:extLst>
            </c:dLbl>
            <c:dLbl>
              <c:idx val="2"/>
              <c:layout>
                <c:manualLayout>
                  <c:x val="-0.17018729694878287"/>
                  <c:y val="0.1609575339911231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860614405074172"/>
                      <c:h val="0.1750572582550660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FF9E-4DA7-A769-5C25A26886FE}"/>
                </c:ext>
              </c:extLst>
            </c:dLbl>
            <c:dLbl>
              <c:idx val="3"/>
              <c:layout>
                <c:manualLayout>
                  <c:x val="-0.25507675506878108"/>
                  <c:y val="5.153584190616259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555532182146531"/>
                      <c:h val="0.1607912512595709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F9E-4DA7-A769-5C25A26886FE}"/>
                </c:ext>
              </c:extLst>
            </c:dLbl>
            <c:dLbl>
              <c:idx val="4"/>
              <c:layout>
                <c:manualLayout>
                  <c:x val="-0.2676402999424356"/>
                  <c:y val="-0.16866215167087861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F9E-4DA7-A769-5C25A26886FE}"/>
                </c:ext>
              </c:extLst>
            </c:dLbl>
            <c:dLbl>
              <c:idx val="5"/>
              <c:layout>
                <c:manualLayout>
                  <c:x val="-0.14225925852796131"/>
                  <c:y val="-0.2178552792415515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F9E-4DA7-A769-5C25A26886F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-18"/>
                    <a:ea typeface="+mn-ea"/>
                    <a:cs typeface="Poppins" panose="00000500000000000000" pitchFamily="2" charset="-18"/>
                  </a:defRPr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bg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List1!$A$2:$A$7</c:f>
              <c:strCache>
                <c:ptCount val="6"/>
                <c:pt idx="0">
                  <c:v>zcela nedostatečné</c:v>
                </c:pt>
                <c:pt idx="1">
                  <c:v>spíše nedostatečné</c:v>
                </c:pt>
                <c:pt idx="2">
                  <c:v>adekvátní, akorát</c:v>
                </c:pt>
                <c:pt idx="3">
                  <c:v>spíše dostatečné</c:v>
                </c:pt>
                <c:pt idx="4">
                  <c:v>zcela dostatečné</c:v>
                </c:pt>
                <c:pt idx="5">
                  <c:v>nevím</c:v>
                </c:pt>
              </c:strCache>
            </c:strRef>
          </c:cat>
          <c:val>
            <c:numRef>
              <c:f>List1!$B$2:$B$7</c:f>
              <c:numCache>
                <c:formatCode>0.0%</c:formatCode>
                <c:ptCount val="6"/>
                <c:pt idx="0">
                  <c:v>0.159</c:v>
                </c:pt>
                <c:pt idx="1">
                  <c:v>0.28999999999999998</c:v>
                </c:pt>
                <c:pt idx="2">
                  <c:v>0.435</c:v>
                </c:pt>
                <c:pt idx="3">
                  <c:v>4.3999999999999997E-2</c:v>
                </c:pt>
                <c:pt idx="4">
                  <c:v>1.4999999999999999E-2</c:v>
                </c:pt>
                <c:pt idx="5">
                  <c:v>5.8000000000000003E-2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9E-4DA7-A769-5C25A26886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gradFill>
              <a:gsLst>
                <a:gs pos="70000">
                  <a:srgbClr val="007FAD"/>
                </a:gs>
                <a:gs pos="17000">
                  <a:schemeClr val="accent2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vlevo</c:v>
                </c:pt>
                <c:pt idx="1">
                  <c:v>vpravo</c:v>
                </c:pt>
              </c:strCache>
            </c:strRef>
          </c:cat>
          <c:val>
            <c:numRef>
              <c:f>List1!$B$2:$B$3</c:f>
              <c:numCache>
                <c:formatCode>0%</c:formatCode>
                <c:ptCount val="2"/>
                <c:pt idx="0">
                  <c:v>0.42</c:v>
                </c:pt>
                <c:pt idx="1">
                  <c:v>0.45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D8-4CC2-B47D-58BFA584D5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27"/>
        <c:axId val="759435856"/>
        <c:axId val="759443536"/>
      </c:barChart>
      <c:catAx>
        <c:axId val="7594358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59443536"/>
        <c:crosses val="autoZero"/>
        <c:auto val="1"/>
        <c:lblAlgn val="ctr"/>
        <c:lblOffset val="100"/>
        <c:noMultiLvlLbl val="0"/>
      </c:catAx>
      <c:valAx>
        <c:axId val="759443536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5943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gradFill>
              <a:gsLst>
                <a:gs pos="70000">
                  <a:srgbClr val="007FAD"/>
                </a:gs>
                <a:gs pos="17000">
                  <a:schemeClr val="accent2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730-4282-8DF4-481C05FE962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730-4282-8DF4-481C05FE962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vlevo</c:v>
                </c:pt>
                <c:pt idx="1">
                  <c:v>vpravo</c:v>
                </c:pt>
              </c:strCache>
            </c:strRef>
          </c:cat>
          <c:val>
            <c:numRef>
              <c:f>List1!$B$2:$B$3</c:f>
              <c:numCache>
                <c:formatCode>0%</c:formatCode>
                <c:ptCount val="2"/>
                <c:pt idx="0">
                  <c:v>0.14000000000000001</c:v>
                </c:pt>
                <c:pt idx="1">
                  <c:v>0.43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730-4282-8DF4-481C05FE96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27"/>
        <c:axId val="759435856"/>
        <c:axId val="759443536"/>
      </c:barChart>
      <c:catAx>
        <c:axId val="7594358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59443536"/>
        <c:crosses val="autoZero"/>
        <c:auto val="1"/>
        <c:lblAlgn val="ctr"/>
        <c:lblOffset val="100"/>
        <c:noMultiLvlLbl val="0"/>
      </c:catAx>
      <c:valAx>
        <c:axId val="759443536"/>
        <c:scaling>
          <c:orientation val="minMax"/>
          <c:max val="0.5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5943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628109470025373"/>
          <c:y val="0.3024158710750231"/>
          <c:w val="0.54225819533318254"/>
          <c:h val="0.52682058379164842"/>
        </c:manualLayout>
      </c:layout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BC8-4201-B868-E840580F526B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BC8-4201-B868-E840580F526B}"/>
              </c:ext>
            </c:extLst>
          </c:dPt>
          <c:dPt>
            <c:idx val="2"/>
            <c:bubble3D val="0"/>
            <c:spPr>
              <a:solidFill>
                <a:srgbClr val="007FA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BC8-4201-B868-E840580F526B}"/>
              </c:ext>
            </c:extLst>
          </c:dPt>
          <c:dPt>
            <c:idx val="3"/>
            <c:bubble3D val="0"/>
            <c:spPr>
              <a:solidFill>
                <a:schemeClr val="bg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BC8-4201-B868-E840580F526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6BC8-4201-B868-E840580F526B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6BC8-4201-B868-E840580F526B}"/>
              </c:ext>
            </c:extLst>
          </c:dPt>
          <c:dLbls>
            <c:dLbl>
              <c:idx val="0"/>
              <c:layout>
                <c:manualLayout>
                  <c:x val="8.8294154722581758E-2"/>
                  <c:y val="0.3169696578742844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819562073828603"/>
                      <c:h val="0.1390849940606671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6BC8-4201-B868-E840580F526B}"/>
                </c:ext>
              </c:extLst>
            </c:dLbl>
            <c:dLbl>
              <c:idx val="1"/>
              <c:layout>
                <c:manualLayout>
                  <c:x val="-6.4727613702300291E-2"/>
                  <c:y val="0.2728121907808227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8330462569596327"/>
                      <c:h val="0.1171892737121953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6BC8-4201-B868-E840580F526B}"/>
                </c:ext>
              </c:extLst>
            </c:dLbl>
            <c:dLbl>
              <c:idx val="2"/>
              <c:layout>
                <c:manualLayout>
                  <c:x val="-0.18122538387942713"/>
                  <c:y val="-0.3209887807436990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0746423724727576"/>
                      <c:h val="0.1137769662368495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6BC8-4201-B868-E840580F526B}"/>
                </c:ext>
              </c:extLst>
            </c:dLbl>
            <c:dLbl>
              <c:idx val="3"/>
              <c:layout>
                <c:manualLayout>
                  <c:x val="7.7600774927489555E-2"/>
                  <c:y val="-0.1935475716148708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52908380869394611"/>
                      <c:h val="0.1255248735228185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6BC8-4201-B868-E840580F526B}"/>
                </c:ext>
              </c:extLst>
            </c:dLbl>
            <c:dLbl>
              <c:idx val="4"/>
              <c:layout>
                <c:manualLayout>
                  <c:x val="-0.1181475197944085"/>
                  <c:y val="-5.856324710794395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BC8-4201-B868-E840580F526B}"/>
                </c:ext>
              </c:extLst>
            </c:dLbl>
            <c:dLbl>
              <c:idx val="5"/>
              <c:layout>
                <c:manualLayout>
                  <c:x val="-0.14225925852796126"/>
                  <c:y val="-0.1054138447942991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BC8-4201-B868-E840580F526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-18"/>
                    <a:ea typeface="+mn-ea"/>
                    <a:cs typeface="Poppins" panose="00000500000000000000" pitchFamily="2" charset="-18"/>
                  </a:defRPr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bg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List1!$A$2:$A$5</c:f>
              <c:strCache>
                <c:ptCount val="4"/>
                <c:pt idx="0">
                  <c:v>ano, ví o všem</c:v>
                </c:pt>
                <c:pt idx="1">
                  <c:v>ano, většinou nebo o něčem ví</c:v>
                </c:pt>
                <c:pt idx="2">
                  <c:v>ne, neví o tom vůbec</c:v>
                </c:pt>
                <c:pt idx="3">
                  <c:v>nevím, zda to ví nebo ne</c:v>
                </c:pt>
              </c:strCache>
            </c:strRef>
          </c:cat>
          <c:val>
            <c:numRef>
              <c:f>List1!$B$2:$B$5</c:f>
              <c:numCache>
                <c:formatCode>0.0%</c:formatCode>
                <c:ptCount val="4"/>
                <c:pt idx="0">
                  <c:v>0.502</c:v>
                </c:pt>
                <c:pt idx="1">
                  <c:v>0.35499999999999998</c:v>
                </c:pt>
                <c:pt idx="2">
                  <c:v>0.08</c:v>
                </c:pt>
                <c:pt idx="3">
                  <c:v>6.3E-2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6BC8-4201-B868-E840580F52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021616268702741"/>
          <c:y val="0.29749539287085153"/>
          <c:w val="0.54225819533318254"/>
          <c:h val="0.52682058379164842"/>
        </c:manualLayout>
      </c:layout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19A-43CE-8F1F-B5D8BD4C7A3C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19A-43CE-8F1F-B5D8BD4C7A3C}"/>
              </c:ext>
            </c:extLst>
          </c:dPt>
          <c:dPt>
            <c:idx val="2"/>
            <c:bubble3D val="0"/>
            <c:spPr>
              <a:solidFill>
                <a:srgbClr val="007FA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19A-43CE-8F1F-B5D8BD4C7A3C}"/>
              </c:ext>
            </c:extLst>
          </c:dPt>
          <c:dPt>
            <c:idx val="3"/>
            <c:bubble3D val="0"/>
            <c:spPr>
              <a:solidFill>
                <a:schemeClr val="bg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19A-43CE-8F1F-B5D8BD4C7A3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919A-43CE-8F1F-B5D8BD4C7A3C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919A-43CE-8F1F-B5D8BD4C7A3C}"/>
              </c:ext>
            </c:extLst>
          </c:dPt>
          <c:dLbls>
            <c:dLbl>
              <c:idx val="0"/>
              <c:layout>
                <c:manualLayout>
                  <c:x val="8.072836511825468E-2"/>
                  <c:y val="0.3858550702065554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819562073828603"/>
                      <c:h val="0.1390849940606671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19A-43CE-8F1F-B5D8BD4C7A3C}"/>
                </c:ext>
              </c:extLst>
            </c:dLbl>
            <c:dLbl>
              <c:idx val="1"/>
              <c:layout>
                <c:manualLayout>
                  <c:x val="-0.18088859702459933"/>
                  <c:y val="0.1720374429796931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424760506022247"/>
                      <c:h val="0.1811542994493041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919A-43CE-8F1F-B5D8BD4C7A3C}"/>
                </c:ext>
              </c:extLst>
            </c:dLbl>
            <c:dLbl>
              <c:idx val="2"/>
              <c:layout>
                <c:manualLayout>
                  <c:x val="-0.18455651565403569"/>
                  <c:y val="-0.1536956365081837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0746423724727576"/>
                      <c:h val="0.1137769662368495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919A-43CE-8F1F-B5D8BD4C7A3C}"/>
                </c:ext>
              </c:extLst>
            </c:dLbl>
            <c:dLbl>
              <c:idx val="3"/>
              <c:layout>
                <c:manualLayout>
                  <c:x val="0.10029814374047077"/>
                  <c:y val="-0.1763262185318031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52908380869394611"/>
                      <c:h val="0.1255248735228185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919A-43CE-8F1F-B5D8BD4C7A3C}"/>
                </c:ext>
              </c:extLst>
            </c:dLbl>
            <c:dLbl>
              <c:idx val="4"/>
              <c:layout>
                <c:manualLayout>
                  <c:x val="-0.1181475197944085"/>
                  <c:y val="-5.856324710794395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19A-43CE-8F1F-B5D8BD4C7A3C}"/>
                </c:ext>
              </c:extLst>
            </c:dLbl>
            <c:dLbl>
              <c:idx val="5"/>
              <c:layout>
                <c:manualLayout>
                  <c:x val="-0.14225925852796126"/>
                  <c:y val="-0.1054138447942991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19A-43CE-8F1F-B5D8BD4C7A3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-18"/>
                    <a:ea typeface="+mn-ea"/>
                    <a:cs typeface="Poppins" panose="00000500000000000000" pitchFamily="2" charset="-18"/>
                  </a:defRPr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bg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List1!$A$2:$A$5</c:f>
              <c:strCache>
                <c:ptCount val="4"/>
                <c:pt idx="0">
                  <c:v>ano, vím o všem</c:v>
                </c:pt>
                <c:pt idx="1">
                  <c:v>ano, většinou nebo o něčem vím</c:v>
                </c:pt>
                <c:pt idx="2">
                  <c:v>ne, nevím o tom vůbec</c:v>
                </c:pt>
                <c:pt idx="3">
                  <c:v>nevím, nejsem si jistý/á</c:v>
                </c:pt>
              </c:strCache>
            </c:strRef>
          </c:cat>
          <c:val>
            <c:numRef>
              <c:f>List1!$B$2:$B$5</c:f>
              <c:numCache>
                <c:formatCode>0.0%</c:formatCode>
                <c:ptCount val="4"/>
                <c:pt idx="0">
                  <c:v>0.39800000000000002</c:v>
                </c:pt>
                <c:pt idx="1">
                  <c:v>0.47499999999999998</c:v>
                </c:pt>
                <c:pt idx="2">
                  <c:v>0.08</c:v>
                </c:pt>
                <c:pt idx="3">
                  <c:v>4.7E-2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19A-43CE-8F1F-B5D8BD4C7A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gradFill>
              <a:gsLst>
                <a:gs pos="70000">
                  <a:srgbClr val="007FAD"/>
                </a:gs>
                <a:gs pos="17000">
                  <a:schemeClr val="accent2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vlevo</c:v>
                </c:pt>
                <c:pt idx="1">
                  <c:v>vpravo</c:v>
                </c:pt>
              </c:strCache>
            </c:strRef>
          </c:cat>
          <c:val>
            <c:numRef>
              <c:f>List1!$B$2:$B$3</c:f>
              <c:numCache>
                <c:formatCode>0%</c:formatCode>
                <c:ptCount val="2"/>
                <c:pt idx="0">
                  <c:v>0.5</c:v>
                </c:pt>
                <c:pt idx="1">
                  <c:v>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0F-4BE2-B57A-1AE286C668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27"/>
        <c:axId val="759435856"/>
        <c:axId val="759443536"/>
      </c:barChart>
      <c:catAx>
        <c:axId val="7594358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59443536"/>
        <c:crosses val="autoZero"/>
        <c:auto val="1"/>
        <c:lblAlgn val="ctr"/>
        <c:lblOffset val="100"/>
        <c:noMultiLvlLbl val="0"/>
      </c:catAx>
      <c:valAx>
        <c:axId val="759443536"/>
        <c:scaling>
          <c:orientation val="minMax"/>
          <c:max val="0.5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5943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007FA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vlevo</c:v>
                </c:pt>
                <c:pt idx="1">
                  <c:v>vpravo</c:v>
                </c:pt>
              </c:strCache>
            </c:strRef>
          </c:cat>
          <c:val>
            <c:numRef>
              <c:f>List1!$B$2:$B$3</c:f>
              <c:numCache>
                <c:formatCode>0%</c:formatCode>
                <c:ptCount val="2"/>
                <c:pt idx="0">
                  <c:v>0.08</c:v>
                </c:pt>
                <c:pt idx="1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0C-44C5-856C-9F2C8F8182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27"/>
        <c:axId val="759435856"/>
        <c:axId val="759443536"/>
      </c:barChart>
      <c:catAx>
        <c:axId val="7594358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59443536"/>
        <c:crosses val="autoZero"/>
        <c:auto val="1"/>
        <c:lblAlgn val="ctr"/>
        <c:lblOffset val="100"/>
        <c:noMultiLvlLbl val="0"/>
      </c:catAx>
      <c:valAx>
        <c:axId val="759443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5943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gradFill>
              <a:gsLst>
                <a:gs pos="70000">
                  <a:srgbClr val="007FAD"/>
                </a:gs>
                <a:gs pos="17000">
                  <a:schemeClr val="accent2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5A9-4DD8-9E96-96CD9D6E17DD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5A9-4DD8-9E96-96CD9D6E17D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vlevo</c:v>
                </c:pt>
                <c:pt idx="1">
                  <c:v>vpravo</c:v>
                </c:pt>
              </c:strCache>
            </c:strRef>
          </c:cat>
          <c:val>
            <c:numRef>
              <c:f>List1!$B$2:$B$3</c:f>
              <c:numCache>
                <c:formatCode>0%</c:formatCode>
                <c:ptCount val="2"/>
                <c:pt idx="0">
                  <c:v>0.08</c:v>
                </c:pt>
                <c:pt idx="1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5A9-4DD8-9E96-96CD9D6E17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27"/>
        <c:axId val="759435856"/>
        <c:axId val="759443536"/>
      </c:barChart>
      <c:catAx>
        <c:axId val="7594358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59443536"/>
        <c:crosses val="autoZero"/>
        <c:auto val="1"/>
        <c:lblAlgn val="ctr"/>
        <c:lblOffset val="100"/>
        <c:noMultiLvlLbl val="0"/>
      </c:catAx>
      <c:valAx>
        <c:axId val="759443536"/>
        <c:scaling>
          <c:orientation val="minMax"/>
          <c:max val="0.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5943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gradFill>
              <a:gsLst>
                <a:gs pos="70000">
                  <a:srgbClr val="007FAD"/>
                </a:gs>
                <a:gs pos="17000">
                  <a:schemeClr val="accent2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D95-46B1-AB3B-A6F8762DEA9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D95-46B1-AB3B-A6F8762DEA9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vlevo</c:v>
                </c:pt>
                <c:pt idx="1">
                  <c:v>vpravo</c:v>
                </c:pt>
              </c:strCache>
            </c:strRef>
          </c:cat>
          <c:val>
            <c:numRef>
              <c:f>List1!$B$2:$B$3</c:f>
              <c:numCache>
                <c:formatCode>0%</c:formatCode>
                <c:ptCount val="2"/>
                <c:pt idx="0">
                  <c:v>0.08</c:v>
                </c:pt>
                <c:pt idx="1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D95-46B1-AB3B-A6F8762DEA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27"/>
        <c:axId val="759435856"/>
        <c:axId val="759443536"/>
      </c:barChart>
      <c:catAx>
        <c:axId val="7594358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59443536"/>
        <c:crosses val="autoZero"/>
        <c:auto val="1"/>
        <c:lblAlgn val="ctr"/>
        <c:lblOffset val="100"/>
        <c:noMultiLvlLbl val="0"/>
      </c:catAx>
      <c:valAx>
        <c:axId val="759443536"/>
        <c:scaling>
          <c:orientation val="minMax"/>
          <c:max val="0.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5943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gradFill>
              <a:gsLst>
                <a:gs pos="70000">
                  <a:srgbClr val="007FAD"/>
                </a:gs>
                <a:gs pos="17000">
                  <a:schemeClr val="accent2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015-476A-B599-6B09761DBA68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015-476A-B599-6B09761DBA6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vlevo</c:v>
                </c:pt>
                <c:pt idx="1">
                  <c:v>vpravo</c:v>
                </c:pt>
              </c:strCache>
            </c:strRef>
          </c:cat>
          <c:val>
            <c:numRef>
              <c:f>List1!$B$2:$B$3</c:f>
              <c:numCache>
                <c:formatCode>0%</c:formatCode>
                <c:ptCount val="2"/>
                <c:pt idx="0">
                  <c:v>0.2</c:v>
                </c:pt>
                <c:pt idx="1">
                  <c:v>0.28000000000000003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015-476A-B599-6B09761DBA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27"/>
        <c:axId val="759435856"/>
        <c:axId val="759443536"/>
      </c:barChart>
      <c:catAx>
        <c:axId val="7594358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59443536"/>
        <c:crosses val="autoZero"/>
        <c:auto val="1"/>
        <c:lblAlgn val="ctr"/>
        <c:lblOffset val="100"/>
        <c:noMultiLvlLbl val="0"/>
      </c:catAx>
      <c:valAx>
        <c:axId val="759443536"/>
        <c:scaling>
          <c:orientation val="minMax"/>
          <c:max val="0.30000000000000004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5943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021616268702741"/>
          <c:y val="0.29749539287085153"/>
          <c:w val="0.54225819533318254"/>
          <c:h val="0.52682058379164842"/>
        </c:manualLayout>
      </c:layout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007FA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FF9E-4DA7-A769-5C25A26886F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F9E-4DA7-A769-5C25A26886F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FF9E-4DA7-A769-5C25A26886FE}"/>
              </c:ext>
            </c:extLst>
          </c:dPt>
          <c:dPt>
            <c:idx val="3"/>
            <c:bubble3D val="0"/>
            <c:spPr>
              <a:solidFill>
                <a:schemeClr val="bg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F9E-4DA7-A769-5C25A26886F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FF9E-4DA7-A769-5C25A26886F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F9E-4DA7-A769-5C25A26886FE}"/>
              </c:ext>
            </c:extLst>
          </c:dPt>
          <c:dLbls>
            <c:dLbl>
              <c:idx val="0"/>
              <c:layout>
                <c:manualLayout>
                  <c:x val="-0.10342407574199608"/>
                  <c:y val="-0.2155127493572337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819565214089454"/>
                      <c:h val="0.14694689964325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FF9E-4DA7-A769-5C25A26886FE}"/>
                </c:ext>
              </c:extLst>
            </c:dLbl>
            <c:dLbl>
              <c:idx val="1"/>
              <c:layout>
                <c:manualLayout>
                  <c:x val="0.15994692759491672"/>
                  <c:y val="-0.1616363143040592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784034763431561"/>
                      <c:h val="0.1516319594118884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F9E-4DA7-A769-5C25A26886FE}"/>
                </c:ext>
              </c:extLst>
            </c:dLbl>
            <c:dLbl>
              <c:idx val="2"/>
              <c:layout>
                <c:manualLayout>
                  <c:x val="-0.30280195491142825"/>
                  <c:y val="6.022865673987348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860614405074172"/>
                      <c:h val="0.1750572582550660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FF9E-4DA7-A769-5C25A26886FE}"/>
                </c:ext>
              </c:extLst>
            </c:dLbl>
            <c:dLbl>
              <c:idx val="3"/>
              <c:layout>
                <c:manualLayout>
                  <c:x val="-0.29657410163838316"/>
                  <c:y val="-0.2178550947903795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598658400074116"/>
                      <c:h val="0.109255593804580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F9E-4DA7-A769-5C25A26886FE}"/>
                </c:ext>
              </c:extLst>
            </c:dLbl>
            <c:dLbl>
              <c:idx val="4"/>
              <c:layout>
                <c:manualLayout>
                  <c:x val="-0.1181475197944085"/>
                  <c:y val="-5.856324710794395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F9E-4DA7-A769-5C25A26886FE}"/>
                </c:ext>
              </c:extLst>
            </c:dLbl>
            <c:dLbl>
              <c:idx val="5"/>
              <c:layout>
                <c:manualLayout>
                  <c:x val="-0.14225925852796126"/>
                  <c:y val="-0.1054138447942991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F9E-4DA7-A769-5C25A26886F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-18"/>
                    <a:ea typeface="+mn-ea"/>
                    <a:cs typeface="Poppins" panose="00000500000000000000" pitchFamily="2" charset="-18"/>
                  </a:defRPr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bg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List1!$A$2:$A$5</c:f>
              <c:strCache>
                <c:ptCount val="4"/>
                <c:pt idx="0">
                  <c:v>výrazně negativně ovlivňuje</c:v>
                </c:pt>
                <c:pt idx="1">
                  <c:v>spíše negativně ovlivňuje</c:v>
                </c:pt>
                <c:pt idx="2">
                  <c:v>neovlivňuje, nijak zvlášť</c:v>
                </c:pt>
                <c:pt idx="3">
                  <c:v>nevím</c:v>
                </c:pt>
              </c:strCache>
            </c:strRef>
          </c:cat>
          <c:val>
            <c:numRef>
              <c:f>List1!$B$2:$B$5</c:f>
              <c:numCache>
                <c:formatCode>0.0%</c:formatCode>
                <c:ptCount val="4"/>
                <c:pt idx="0">
                  <c:v>6.9000000000000006E-2</c:v>
                </c:pt>
                <c:pt idx="1">
                  <c:v>0.17199999999999999</c:v>
                </c:pt>
                <c:pt idx="2">
                  <c:v>0.68200000000000005</c:v>
                </c:pt>
                <c:pt idx="3">
                  <c:v>7.6999999999999999E-2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9E-4DA7-A769-5C25A26886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021616268702741"/>
          <c:y val="0.29749539287085153"/>
          <c:w val="0.54225819533318254"/>
          <c:h val="0.52682058379164842"/>
        </c:manualLayout>
      </c:layout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007FA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9C1-489B-97C1-34CB27A8F9F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9C1-489B-97C1-34CB27A8F9F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9C1-489B-97C1-34CB27A8F9F1}"/>
              </c:ext>
            </c:extLst>
          </c:dPt>
          <c:dPt>
            <c:idx val="3"/>
            <c:bubble3D val="0"/>
            <c:spPr>
              <a:solidFill>
                <a:schemeClr val="bg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9C1-489B-97C1-34CB27A8F9F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B9C1-489B-97C1-34CB27A8F9F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B9C1-489B-97C1-34CB27A8F9F1}"/>
              </c:ext>
            </c:extLst>
          </c:dPt>
          <c:dLbls>
            <c:dLbl>
              <c:idx val="0"/>
              <c:layout>
                <c:manualLayout>
                  <c:x val="1.7134617925767742E-2"/>
                  <c:y val="-0.2084851597042805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819565214089454"/>
                      <c:h val="0.14694689964325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9C1-489B-97C1-34CB27A8F9F1}"/>
                </c:ext>
              </c:extLst>
            </c:dLbl>
            <c:dLbl>
              <c:idx val="1"/>
              <c:layout>
                <c:manualLayout>
                  <c:x val="0.15994692759491672"/>
                  <c:y val="-0.2201995614120032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784034763431561"/>
                      <c:h val="0.1516319594118884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B9C1-489B-97C1-34CB27A8F9F1}"/>
                </c:ext>
              </c:extLst>
            </c:dLbl>
            <c:dLbl>
              <c:idx val="2"/>
              <c:layout>
                <c:manualLayout>
                  <c:x val="-0.19188786180898035"/>
                  <c:y val="0.1305046454949922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860614405074172"/>
                      <c:h val="0.1750572582550660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B9C1-489B-97C1-34CB27A8F9F1}"/>
                </c:ext>
              </c:extLst>
            </c:dLbl>
            <c:dLbl>
              <c:idx val="3"/>
              <c:layout>
                <c:manualLayout>
                  <c:x val="-0.15190366923706661"/>
                  <c:y val="-0.2248826844433328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598658400074116"/>
                      <c:h val="0.109255593804580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B9C1-489B-97C1-34CB27A8F9F1}"/>
                </c:ext>
              </c:extLst>
            </c:dLbl>
            <c:dLbl>
              <c:idx val="4"/>
              <c:layout>
                <c:manualLayout>
                  <c:x val="-0.1181475197944085"/>
                  <c:y val="-5.856324710794395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9C1-489B-97C1-34CB27A8F9F1}"/>
                </c:ext>
              </c:extLst>
            </c:dLbl>
            <c:dLbl>
              <c:idx val="5"/>
              <c:layout>
                <c:manualLayout>
                  <c:x val="-0.14225925852796126"/>
                  <c:y val="-0.1054138447942991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9C1-489B-97C1-34CB27A8F9F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-18"/>
                    <a:ea typeface="+mn-ea"/>
                    <a:cs typeface="Poppins" panose="00000500000000000000" pitchFamily="2" charset="-18"/>
                  </a:defRPr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bg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List1!$A$2:$A$5</c:f>
              <c:strCache>
                <c:ptCount val="4"/>
                <c:pt idx="0">
                  <c:v>výrazně negativně ovlivňuje</c:v>
                </c:pt>
                <c:pt idx="1">
                  <c:v>spíše negativně ovlivňuje</c:v>
                </c:pt>
                <c:pt idx="2">
                  <c:v>neovlivňuje, nijak zvlášť</c:v>
                </c:pt>
                <c:pt idx="3">
                  <c:v>nevím</c:v>
                </c:pt>
              </c:strCache>
            </c:strRef>
          </c:cat>
          <c:val>
            <c:numRef>
              <c:f>List1!$B$2:$B$5</c:f>
              <c:numCache>
                <c:formatCode>0.0%</c:formatCode>
                <c:ptCount val="4"/>
                <c:pt idx="0">
                  <c:v>3.2000000000000001E-2</c:v>
                </c:pt>
                <c:pt idx="1">
                  <c:v>0.17</c:v>
                </c:pt>
                <c:pt idx="2">
                  <c:v>0.69299999999999995</c:v>
                </c:pt>
                <c:pt idx="3">
                  <c:v>0.104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9C1-489B-97C1-34CB27A8F9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gradFill>
              <a:gsLst>
                <a:gs pos="70000">
                  <a:srgbClr val="007FAD"/>
                </a:gs>
                <a:gs pos="17000">
                  <a:schemeClr val="accent2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vlevo</c:v>
                </c:pt>
                <c:pt idx="1">
                  <c:v>vpravo</c:v>
                </c:pt>
              </c:strCache>
            </c:strRef>
          </c:cat>
          <c:val>
            <c:numRef>
              <c:f>List1!$B$2:$B$3</c:f>
              <c:numCache>
                <c:formatCode>0%</c:formatCode>
                <c:ptCount val="2"/>
                <c:pt idx="0">
                  <c:v>0.2</c:v>
                </c:pt>
                <c:pt idx="1">
                  <c:v>0.24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71D-46CD-86AF-FBAFE9D3FE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27"/>
        <c:axId val="759435856"/>
        <c:axId val="759443536"/>
      </c:barChart>
      <c:catAx>
        <c:axId val="7594358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59443536"/>
        <c:crosses val="autoZero"/>
        <c:auto val="1"/>
        <c:lblAlgn val="ctr"/>
        <c:lblOffset val="100"/>
        <c:noMultiLvlLbl val="0"/>
      </c:catAx>
      <c:valAx>
        <c:axId val="759443536"/>
        <c:scaling>
          <c:orientation val="minMax"/>
          <c:max val="0.30000000000000004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5943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gradFill>
              <a:gsLst>
                <a:gs pos="70000">
                  <a:srgbClr val="007FAD"/>
                </a:gs>
                <a:gs pos="17000">
                  <a:schemeClr val="accent2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E5D-4A36-A862-7CC7DF4ABE5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E5D-4A36-A862-7CC7DF4ABE5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vlevo</c:v>
                </c:pt>
                <c:pt idx="1">
                  <c:v>vpravo</c:v>
                </c:pt>
              </c:strCache>
            </c:strRef>
          </c:cat>
          <c:val>
            <c:numRef>
              <c:f>List1!$B$2:$B$3</c:f>
              <c:numCache>
                <c:formatCode>0%</c:formatCode>
                <c:ptCount val="2"/>
                <c:pt idx="0">
                  <c:v>0.22</c:v>
                </c:pt>
                <c:pt idx="1">
                  <c:v>0.19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E5D-4A36-A862-7CC7DF4ABE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27"/>
        <c:axId val="759435856"/>
        <c:axId val="759443536"/>
      </c:barChart>
      <c:catAx>
        <c:axId val="7594358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59443536"/>
        <c:crosses val="autoZero"/>
        <c:auto val="1"/>
        <c:lblAlgn val="ctr"/>
        <c:lblOffset val="100"/>
        <c:noMultiLvlLbl val="0"/>
      </c:catAx>
      <c:valAx>
        <c:axId val="759443536"/>
        <c:scaling>
          <c:orientation val="minMax"/>
          <c:max val="0.30000000000000004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5943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021616268702741"/>
          <c:y val="0.29749539287085153"/>
          <c:w val="0.54225819533318254"/>
          <c:h val="0.52682058379164842"/>
        </c:manualLayout>
      </c:layout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20C-4D52-836A-0B36D4E9F916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20C-4D52-836A-0B36D4E9F91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20C-4D52-836A-0B36D4E9F916}"/>
              </c:ext>
            </c:extLst>
          </c:dPt>
          <c:dPt>
            <c:idx val="3"/>
            <c:bubble3D val="0"/>
            <c:spPr>
              <a:solidFill>
                <a:schemeClr val="bg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20C-4D52-836A-0B36D4E9F91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220C-4D52-836A-0B36D4E9F91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220C-4D52-836A-0B36D4E9F916}"/>
              </c:ext>
            </c:extLst>
          </c:dPt>
          <c:dLbls>
            <c:dLbl>
              <c:idx val="0"/>
              <c:layout>
                <c:manualLayout>
                  <c:x val="0.18591678906063702"/>
                  <c:y val="-0.1428943229433832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819565214089454"/>
                      <c:h val="0.14694689964325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220C-4D52-836A-0B36D4E9F916}"/>
                </c:ext>
              </c:extLst>
            </c:dLbl>
            <c:dLbl>
              <c:idx val="1"/>
              <c:layout>
                <c:manualLayout>
                  <c:x val="-4.4728889128529618E-2"/>
                  <c:y val="0.3466926705928943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784034763431561"/>
                      <c:h val="0.1516319594118884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220C-4D52-836A-0B36D4E9F916}"/>
                </c:ext>
              </c:extLst>
            </c:dLbl>
            <c:dLbl>
              <c:idx val="2"/>
              <c:layout>
                <c:manualLayout>
                  <c:x val="-0.17208680833483952"/>
                  <c:y val="0.1796977730656651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860614405074172"/>
                      <c:h val="0.1750572582550660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220C-4D52-836A-0B36D4E9F916}"/>
                </c:ext>
              </c:extLst>
            </c:dLbl>
            <c:dLbl>
              <c:idx val="3"/>
              <c:layout>
                <c:manualLayout>
                  <c:x val="-9.6446670149895275E-2"/>
                  <c:y val="-0.2037999154844729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598658400074116"/>
                      <c:h val="0.109255593804580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220C-4D52-836A-0B36D4E9F916}"/>
                </c:ext>
              </c:extLst>
            </c:dLbl>
            <c:dLbl>
              <c:idx val="4"/>
              <c:layout>
                <c:manualLayout>
                  <c:x val="-0.1181475197944085"/>
                  <c:y val="-5.856324710794395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20C-4D52-836A-0B36D4E9F916}"/>
                </c:ext>
              </c:extLst>
            </c:dLbl>
            <c:dLbl>
              <c:idx val="5"/>
              <c:layout>
                <c:manualLayout>
                  <c:x val="-0.14225925852796126"/>
                  <c:y val="-0.1054138447942991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20C-4D52-836A-0B36D4E9F91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-18"/>
                    <a:ea typeface="+mn-ea"/>
                    <a:cs typeface="Poppins" panose="00000500000000000000" pitchFamily="2" charset="-18"/>
                  </a:defRPr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bg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List1!$A$2:$A$5</c:f>
              <c:strCache>
                <c:ptCount val="4"/>
                <c:pt idx="0">
                  <c:v>výrazně pozitivně ovlivňuje</c:v>
                </c:pt>
                <c:pt idx="1">
                  <c:v>spíše pozitivně ovlivňuje</c:v>
                </c:pt>
                <c:pt idx="2">
                  <c:v>neovlivňuje, nijak zvlášť</c:v>
                </c:pt>
                <c:pt idx="3">
                  <c:v>nevím</c:v>
                </c:pt>
              </c:strCache>
            </c:strRef>
          </c:cat>
          <c:val>
            <c:numRef>
              <c:f>List1!$B$2:$B$5</c:f>
              <c:numCache>
                <c:formatCode>0.0%</c:formatCode>
                <c:ptCount val="4"/>
                <c:pt idx="0">
                  <c:v>0.127</c:v>
                </c:pt>
                <c:pt idx="1">
                  <c:v>0.26800000000000002</c:v>
                </c:pt>
                <c:pt idx="2">
                  <c:v>0.54200000000000004</c:v>
                </c:pt>
                <c:pt idx="3">
                  <c:v>6.3E-2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20C-4D52-836A-0B36D4E9F9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021616268702741"/>
          <c:y val="0.29749539287085153"/>
          <c:w val="0.54225819533318254"/>
          <c:h val="0.52682058379164842"/>
        </c:manualLayout>
      </c:layout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FF9E-4DA7-A769-5C25A26886FE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F9E-4DA7-A769-5C25A26886F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FF9E-4DA7-A769-5C25A26886FE}"/>
              </c:ext>
            </c:extLst>
          </c:dPt>
          <c:dPt>
            <c:idx val="3"/>
            <c:bubble3D val="0"/>
            <c:spPr>
              <a:solidFill>
                <a:schemeClr val="bg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F9E-4DA7-A769-5C25A26886F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FF9E-4DA7-A769-5C25A26886F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F9E-4DA7-A769-5C25A26886FE}"/>
              </c:ext>
            </c:extLst>
          </c:dPt>
          <c:dLbls>
            <c:dLbl>
              <c:idx val="0"/>
              <c:layout>
                <c:manualLayout>
                  <c:x val="9.4292181873136469E-2"/>
                  <c:y val="-0.180374801092467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819565214089454"/>
                      <c:h val="0.14694689964325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FF9E-4DA7-A769-5C25A26886FE}"/>
                </c:ext>
              </c:extLst>
            </c:dLbl>
            <c:dLbl>
              <c:idx val="1"/>
              <c:layout>
                <c:manualLayout>
                  <c:x val="0.10235271714614219"/>
                  <c:y val="0.426338686659698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784034763431561"/>
                      <c:h val="0.1516319594118884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F9E-4DA7-A769-5C25A26886FE}"/>
                </c:ext>
              </c:extLst>
            </c:dLbl>
            <c:dLbl>
              <c:idx val="2"/>
              <c:layout>
                <c:manualLayout>
                  <c:x val="-0.17208680833483952"/>
                  <c:y val="0.1796977730656651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860614405074172"/>
                      <c:h val="0.1750572582550660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FF9E-4DA7-A769-5C25A26886FE}"/>
                </c:ext>
              </c:extLst>
            </c:dLbl>
            <c:dLbl>
              <c:idx val="3"/>
              <c:layout>
                <c:manualLayout>
                  <c:x val="-0.34961992685219923"/>
                  <c:y val="-0.107756190227444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598658400074116"/>
                      <c:h val="0.109255593804580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F9E-4DA7-A769-5C25A26886FE}"/>
                </c:ext>
              </c:extLst>
            </c:dLbl>
            <c:dLbl>
              <c:idx val="4"/>
              <c:layout>
                <c:manualLayout>
                  <c:x val="-0.1181475197944085"/>
                  <c:y val="-5.856324710794395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F9E-4DA7-A769-5C25A26886FE}"/>
                </c:ext>
              </c:extLst>
            </c:dLbl>
            <c:dLbl>
              <c:idx val="5"/>
              <c:layout>
                <c:manualLayout>
                  <c:x val="-0.14225925852796126"/>
                  <c:y val="-0.1054138447942991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F9E-4DA7-A769-5C25A26886F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-18"/>
                    <a:ea typeface="+mn-ea"/>
                    <a:cs typeface="Poppins" panose="00000500000000000000" pitchFamily="2" charset="-18"/>
                  </a:defRPr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bg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List1!$A$2:$A$5</c:f>
              <c:strCache>
                <c:ptCount val="4"/>
                <c:pt idx="0">
                  <c:v>výrazně pozitivně ovlivňuje</c:v>
                </c:pt>
                <c:pt idx="1">
                  <c:v>spíše pozitivně ovlivňuje</c:v>
                </c:pt>
                <c:pt idx="2">
                  <c:v>neovlivňuje, nijak zvlášť</c:v>
                </c:pt>
                <c:pt idx="3">
                  <c:v>nevím</c:v>
                </c:pt>
              </c:strCache>
            </c:strRef>
          </c:cat>
          <c:val>
            <c:numRef>
              <c:f>List1!$B$2:$B$5</c:f>
              <c:numCache>
                <c:formatCode>0.0%</c:formatCode>
                <c:ptCount val="4"/>
                <c:pt idx="0">
                  <c:v>1.4999999999999999E-2</c:v>
                </c:pt>
                <c:pt idx="1">
                  <c:v>0.33300000000000002</c:v>
                </c:pt>
                <c:pt idx="2">
                  <c:v>0.60899999999999999</c:v>
                </c:pt>
                <c:pt idx="3">
                  <c:v>4.2999999999999997E-2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9E-4DA7-A769-5C25A26886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021616268702741"/>
          <c:y val="0.29749539287085153"/>
          <c:w val="0.54225819533318254"/>
          <c:h val="0.52682058379164842"/>
        </c:manualLayout>
      </c:layout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solidFill>
              <a:srgbClr val="007FAD"/>
            </a:solidFill>
            <a:ln>
              <a:noFill/>
            </a:ln>
          </c:spPr>
          <c:dPt>
            <c:idx val="0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19A-43CE-8F1F-B5D8BD4C7A3C}"/>
              </c:ext>
            </c:extLst>
          </c:dPt>
          <c:dPt>
            <c:idx val="1"/>
            <c:bubble3D val="0"/>
            <c:spPr>
              <a:solidFill>
                <a:srgbClr val="007FA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19A-43CE-8F1F-B5D8BD4C7A3C}"/>
              </c:ext>
            </c:extLst>
          </c:dPt>
          <c:dPt>
            <c:idx val="2"/>
            <c:bubble3D val="0"/>
            <c:spPr>
              <a:solidFill>
                <a:srgbClr val="007FA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19A-43CE-8F1F-B5D8BD4C7A3C}"/>
              </c:ext>
            </c:extLst>
          </c:dPt>
          <c:dPt>
            <c:idx val="3"/>
            <c:bubble3D val="0"/>
            <c:spPr>
              <a:solidFill>
                <a:srgbClr val="007FA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19A-43CE-8F1F-B5D8BD4C7A3C}"/>
              </c:ext>
            </c:extLst>
          </c:dPt>
          <c:dPt>
            <c:idx val="4"/>
            <c:bubble3D val="0"/>
            <c:spPr>
              <a:solidFill>
                <a:srgbClr val="007FA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919A-43CE-8F1F-B5D8BD4C7A3C}"/>
              </c:ext>
            </c:extLst>
          </c:dPt>
          <c:dPt>
            <c:idx val="5"/>
            <c:bubble3D val="0"/>
            <c:spPr>
              <a:solidFill>
                <a:srgbClr val="007FA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919A-43CE-8F1F-B5D8BD4C7A3C}"/>
              </c:ext>
            </c:extLst>
          </c:dPt>
          <c:dLbls>
            <c:dLbl>
              <c:idx val="0"/>
              <c:layout>
                <c:manualLayout>
                  <c:x val="0.19539098451773354"/>
                  <c:y val="0.1312250639069109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819565214089454"/>
                      <c:h val="0.2055101467511969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19A-43CE-8F1F-B5D8BD4C7A3C}"/>
                </c:ext>
              </c:extLst>
            </c:dLbl>
            <c:dLbl>
              <c:idx val="1"/>
              <c:layout>
                <c:manualLayout>
                  <c:x val="-0.28314510866737652"/>
                  <c:y val="-2.487119822649120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82388311272073"/>
                      <c:h val="0.1516319798783308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919A-43CE-8F1F-B5D8BD4C7A3C}"/>
                </c:ext>
              </c:extLst>
            </c:dLbl>
            <c:dLbl>
              <c:idx val="2"/>
              <c:layout>
                <c:manualLayout>
                  <c:x val="-0.16690290728869506"/>
                  <c:y val="-0.1819878594303664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0746427285830794"/>
                      <c:h val="0.2195653260571034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919A-43CE-8F1F-B5D8BD4C7A3C}"/>
                </c:ext>
              </c:extLst>
            </c:dLbl>
            <c:dLbl>
              <c:idx val="3"/>
              <c:layout>
                <c:manualLayout>
                  <c:x val="6.7513058310158219E-2"/>
                  <c:y val="-0.2119988623051711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52908388303034815"/>
                      <c:h val="0.1771889604497952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919A-43CE-8F1F-B5D8BD4C7A3C}"/>
                </c:ext>
              </c:extLst>
            </c:dLbl>
            <c:dLbl>
              <c:idx val="4"/>
              <c:layout>
                <c:manualLayout>
                  <c:x val="-0.1181475197944085"/>
                  <c:y val="-5.856324710794395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19A-43CE-8F1F-B5D8BD4C7A3C}"/>
                </c:ext>
              </c:extLst>
            </c:dLbl>
            <c:dLbl>
              <c:idx val="5"/>
              <c:layout>
                <c:manualLayout>
                  <c:x val="-0.14225925852796126"/>
                  <c:y val="-0.1054138447942991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19A-43CE-8F1F-B5D8BD4C7A3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-18"/>
                    <a:ea typeface="+mn-ea"/>
                    <a:cs typeface="Poppins" panose="00000500000000000000" pitchFamily="2" charset="-18"/>
                  </a:defRPr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bg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List1!$A$2:$A$3</c:f>
              <c:strCache>
                <c:ptCount val="2"/>
                <c:pt idx="0">
                  <c:v>ano, vím</c:v>
                </c:pt>
                <c:pt idx="1">
                  <c:v>ne, nevím</c:v>
                </c:pt>
              </c:strCache>
            </c:strRef>
          </c:cat>
          <c:val>
            <c:numRef>
              <c:f>List1!$B$2:$B$3</c:f>
              <c:numCache>
                <c:formatCode>0.0%</c:formatCode>
                <c:ptCount val="2"/>
                <c:pt idx="0">
                  <c:v>0.82699999999999996</c:v>
                </c:pt>
                <c:pt idx="1">
                  <c:v>0.17299999999999999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19A-43CE-8F1F-B5D8BD4C7A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gradFill>
              <a:gsLst>
                <a:gs pos="60000">
                  <a:schemeClr val="accent5"/>
                </a:gs>
                <a:gs pos="17000">
                  <a:schemeClr val="accent4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vlevo</c:v>
                </c:pt>
                <c:pt idx="1">
                  <c:v>vpravo</c:v>
                </c:pt>
              </c:strCache>
            </c:strRef>
          </c:cat>
          <c:val>
            <c:numRef>
              <c:f>List1!$B$2:$B$3</c:f>
              <c:numCache>
                <c:formatCode>0%</c:formatCode>
                <c:ptCount val="2"/>
                <c:pt idx="0">
                  <c:v>0.4</c:v>
                </c:pt>
                <c:pt idx="1">
                  <c:v>0.35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F54-4DB0-873D-CD124D9386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27"/>
        <c:axId val="759435856"/>
        <c:axId val="759443536"/>
      </c:barChart>
      <c:catAx>
        <c:axId val="7594358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59443536"/>
        <c:crosses val="autoZero"/>
        <c:auto val="1"/>
        <c:lblAlgn val="ctr"/>
        <c:lblOffset val="100"/>
        <c:noMultiLvlLbl val="0"/>
      </c:catAx>
      <c:valAx>
        <c:axId val="759443536"/>
        <c:scaling>
          <c:orientation val="minMax"/>
          <c:max val="0.60000000000000009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5943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gradFill>
              <a:gsLst>
                <a:gs pos="70000">
                  <a:srgbClr val="007FAD"/>
                </a:gs>
                <a:gs pos="17000">
                  <a:schemeClr val="accent2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F73-4720-87A4-0FE74D8B541F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F73-4720-87A4-0FE74D8B541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vlevo</c:v>
                </c:pt>
                <c:pt idx="1">
                  <c:v>vpravo</c:v>
                </c:pt>
              </c:strCache>
            </c:strRef>
          </c:cat>
          <c:val>
            <c:numRef>
              <c:f>List1!$B$2:$B$3</c:f>
              <c:numCache>
                <c:formatCode>0%</c:formatCode>
                <c:ptCount val="2"/>
                <c:pt idx="0">
                  <c:v>0.52</c:v>
                </c:pt>
                <c:pt idx="1">
                  <c:v>0.37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F73-4720-87A4-0FE74D8B54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27"/>
        <c:axId val="759435856"/>
        <c:axId val="759443536"/>
      </c:barChart>
      <c:catAx>
        <c:axId val="7594358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59443536"/>
        <c:crosses val="autoZero"/>
        <c:auto val="1"/>
        <c:lblAlgn val="ctr"/>
        <c:lblOffset val="100"/>
        <c:noMultiLvlLbl val="0"/>
      </c:catAx>
      <c:valAx>
        <c:axId val="759443536"/>
        <c:scaling>
          <c:orientation val="minMax"/>
          <c:max val="0.60000000000000009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5943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gradFill>
              <a:gsLst>
                <a:gs pos="70000">
                  <a:srgbClr val="007FAD"/>
                </a:gs>
                <a:gs pos="17000">
                  <a:schemeClr val="accent2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566-402D-9275-3C324EB940AF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566-402D-9275-3C324EB940A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vlevo</c:v>
                </c:pt>
                <c:pt idx="1">
                  <c:v>vpravo</c:v>
                </c:pt>
              </c:strCache>
            </c:strRef>
          </c:cat>
          <c:val>
            <c:numRef>
              <c:f>List1!$B$2:$B$3</c:f>
              <c:numCache>
                <c:formatCode>0%</c:formatCode>
                <c:ptCount val="2"/>
                <c:pt idx="0">
                  <c:v>0.34</c:v>
                </c:pt>
                <c:pt idx="1">
                  <c:v>0.38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566-402D-9275-3C324EB940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27"/>
        <c:axId val="759435856"/>
        <c:axId val="759443536"/>
      </c:barChart>
      <c:catAx>
        <c:axId val="7594358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59443536"/>
        <c:crosses val="autoZero"/>
        <c:auto val="1"/>
        <c:lblAlgn val="ctr"/>
        <c:lblOffset val="100"/>
        <c:noMultiLvlLbl val="0"/>
      </c:catAx>
      <c:valAx>
        <c:axId val="759443536"/>
        <c:scaling>
          <c:orientation val="minMax"/>
          <c:max val="0.60000000000000009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5943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021616268702741"/>
          <c:y val="0.29749539287085153"/>
          <c:w val="0.54225819533318254"/>
          <c:h val="0.52682058379164842"/>
        </c:manualLayout>
      </c:layout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C36-4CF1-9C74-1739FD4E228D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C36-4CF1-9C74-1739FD4E228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C36-4CF1-9C74-1739FD4E228D}"/>
              </c:ext>
            </c:extLst>
          </c:dPt>
          <c:dPt>
            <c:idx val="3"/>
            <c:bubble3D val="0"/>
            <c:spPr>
              <a:solidFill>
                <a:schemeClr val="bg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C36-4CF1-9C74-1739FD4E228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4C36-4CF1-9C74-1739FD4E228D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4C36-4CF1-9C74-1739FD4E228D}"/>
              </c:ext>
            </c:extLst>
          </c:dPt>
          <c:dLbls>
            <c:dLbl>
              <c:idx val="0"/>
              <c:layout>
                <c:manualLayout>
                  <c:x val="1.7134617925767742E-2"/>
                  <c:y val="-0.2084851597042805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819565214089454"/>
                      <c:h val="0.14694689964325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C36-4CF1-9C74-1739FD4E228D}"/>
                </c:ext>
              </c:extLst>
            </c:dLbl>
            <c:dLbl>
              <c:idx val="1"/>
              <c:layout>
                <c:manualLayout>
                  <c:x val="8.7889660886431048E-2"/>
                  <c:y val="0.2347682527807396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784034763431561"/>
                      <c:h val="0.1516319594118884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4C36-4CF1-9C74-1739FD4E228D}"/>
                </c:ext>
              </c:extLst>
            </c:dLbl>
            <c:dLbl>
              <c:idx val="2"/>
              <c:layout>
                <c:manualLayout>
                  <c:x val="-0.11570786748947817"/>
                  <c:y val="0.224205840867702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860614405074172"/>
                      <c:h val="0.1750572582550660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4C36-4CF1-9C74-1739FD4E228D}"/>
                </c:ext>
              </c:extLst>
            </c:dLbl>
            <c:dLbl>
              <c:idx val="3"/>
              <c:layout>
                <c:manualLayout>
                  <c:x val="-0.29657410163838316"/>
                  <c:y val="-0.2178550947903795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598658400074116"/>
                      <c:h val="0.109255593804580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4C36-4CF1-9C74-1739FD4E228D}"/>
                </c:ext>
              </c:extLst>
            </c:dLbl>
            <c:dLbl>
              <c:idx val="4"/>
              <c:layout>
                <c:manualLayout>
                  <c:x val="-0.1181475197944085"/>
                  <c:y val="-5.856324710794395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C36-4CF1-9C74-1739FD4E228D}"/>
                </c:ext>
              </c:extLst>
            </c:dLbl>
            <c:dLbl>
              <c:idx val="5"/>
              <c:layout>
                <c:manualLayout>
                  <c:x val="-0.14225925852796126"/>
                  <c:y val="-0.1054138447942991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C36-4CF1-9C74-1739FD4E228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-18"/>
                    <a:ea typeface="+mn-ea"/>
                    <a:cs typeface="Poppins" panose="00000500000000000000" pitchFamily="2" charset="-18"/>
                  </a:defRPr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bg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List1!$A$2:$A$5</c:f>
              <c:strCache>
                <c:ptCount val="4"/>
                <c:pt idx="0">
                  <c:v>výrazně pozitivně ovlivňuje</c:v>
                </c:pt>
                <c:pt idx="1">
                  <c:v>spíše pozitivně ovlivňuje</c:v>
                </c:pt>
                <c:pt idx="2">
                  <c:v>neovlivňuje, nijak zvlášť</c:v>
                </c:pt>
                <c:pt idx="3">
                  <c:v>nevím</c:v>
                </c:pt>
              </c:strCache>
            </c:strRef>
          </c:cat>
          <c:val>
            <c:numRef>
              <c:f>List1!$B$2:$B$5</c:f>
              <c:numCache>
                <c:formatCode>0.0%</c:formatCode>
                <c:ptCount val="4"/>
                <c:pt idx="0">
                  <c:v>0.11</c:v>
                </c:pt>
                <c:pt idx="1">
                  <c:v>0.34799999999999998</c:v>
                </c:pt>
                <c:pt idx="2">
                  <c:v>0.432</c:v>
                </c:pt>
                <c:pt idx="3">
                  <c:v>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C36-4CF1-9C74-1739FD4E22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021616268702741"/>
          <c:y val="0.29749539287085153"/>
          <c:w val="0.54225819533318254"/>
          <c:h val="0.52682058379164842"/>
        </c:manualLayout>
      </c:layout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007FA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0D9-48D5-B0AC-270C7B89C6E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0D9-48D5-B0AC-270C7B89C6E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0D9-48D5-B0AC-270C7B89C6E9}"/>
              </c:ext>
            </c:extLst>
          </c:dPt>
          <c:dPt>
            <c:idx val="3"/>
            <c:bubble3D val="0"/>
            <c:spPr>
              <a:solidFill>
                <a:schemeClr val="bg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0D9-48D5-B0AC-270C7B89C6E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70D9-48D5-B0AC-270C7B89C6E9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70D9-48D5-B0AC-270C7B89C6E9}"/>
              </c:ext>
            </c:extLst>
          </c:dPt>
          <c:dLbls>
            <c:dLbl>
              <c:idx val="0"/>
              <c:layout>
                <c:manualLayout>
                  <c:x val="1.7134617925767742E-2"/>
                  <c:y val="-0.2084851597042805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819565214089454"/>
                      <c:h val="0.14694689964325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70D9-48D5-B0AC-270C7B89C6E9}"/>
                </c:ext>
              </c:extLst>
            </c:dLbl>
            <c:dLbl>
              <c:idx val="1"/>
              <c:layout>
                <c:manualLayout>
                  <c:x val="0.13365886712039771"/>
                  <c:y val="-0.1920892028001901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784034763431561"/>
                      <c:h val="0.1516319594118884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70D9-48D5-B0AC-270C7B89C6E9}"/>
                </c:ext>
              </c:extLst>
            </c:dLbl>
            <c:dLbl>
              <c:idx val="2"/>
              <c:layout>
                <c:manualLayout>
                  <c:x val="-0.34138064195700746"/>
                  <c:y val="8.599657769295483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860614405074172"/>
                      <c:h val="0.1750572582550660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70D9-48D5-B0AC-270C7B89C6E9}"/>
                </c:ext>
              </c:extLst>
            </c:dLbl>
            <c:dLbl>
              <c:idx val="3"/>
              <c:layout>
                <c:manualLayout>
                  <c:x val="-0.29657410163838316"/>
                  <c:y val="-0.1920872660628841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598658400074116"/>
                      <c:h val="0.1607912512595709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70D9-48D5-B0AC-270C7B89C6E9}"/>
                </c:ext>
              </c:extLst>
            </c:dLbl>
            <c:dLbl>
              <c:idx val="4"/>
              <c:layout>
                <c:manualLayout>
                  <c:x val="-0.1181475197944085"/>
                  <c:y val="-5.856324710794395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0D9-48D5-B0AC-270C7B89C6E9}"/>
                </c:ext>
              </c:extLst>
            </c:dLbl>
            <c:dLbl>
              <c:idx val="5"/>
              <c:layout>
                <c:manualLayout>
                  <c:x val="-0.14225925852796126"/>
                  <c:y val="-0.1054138447942991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0D9-48D5-B0AC-270C7B89C6E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-18"/>
                    <a:ea typeface="+mn-ea"/>
                    <a:cs typeface="Poppins" panose="00000500000000000000" pitchFamily="2" charset="-18"/>
                  </a:defRPr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bg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List1!$A$2:$A$5</c:f>
              <c:strCache>
                <c:ptCount val="4"/>
                <c:pt idx="0">
                  <c:v>výrazně negativně ovlivňuje</c:v>
                </c:pt>
                <c:pt idx="1">
                  <c:v>spíše negativně ovlivňuje</c:v>
                </c:pt>
                <c:pt idx="2">
                  <c:v>neovlivňuje, nijak zvlášť</c:v>
                </c:pt>
                <c:pt idx="3">
                  <c:v>nevím, jak to vnímá</c:v>
                </c:pt>
              </c:strCache>
            </c:strRef>
          </c:cat>
          <c:val>
            <c:numRef>
              <c:f>List1!$B$2:$B$5</c:f>
              <c:numCache>
                <c:formatCode>0.0%</c:formatCode>
                <c:ptCount val="4"/>
                <c:pt idx="0">
                  <c:v>4.9000000000000002E-2</c:v>
                </c:pt>
                <c:pt idx="1">
                  <c:v>0.189</c:v>
                </c:pt>
                <c:pt idx="2">
                  <c:v>0.55400000000000005</c:v>
                </c:pt>
                <c:pt idx="3">
                  <c:v>0.20799999999999999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70D9-48D5-B0AC-270C7B89C6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gradFill>
              <a:gsLst>
                <a:gs pos="70000">
                  <a:srgbClr val="007FAD"/>
                </a:gs>
                <a:gs pos="17000">
                  <a:schemeClr val="accent2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gradFill>
                <a:gsLst>
                  <a:gs pos="70000">
                    <a:schemeClr val="accent5"/>
                  </a:gs>
                  <a:gs pos="17000">
                    <a:schemeClr val="accent4"/>
                  </a:gs>
                </a:gsLst>
                <a:lin ang="5400000" scaled="1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CBF-4DD9-88C7-FD7A907C496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vlevo</c:v>
                </c:pt>
                <c:pt idx="1">
                  <c:v>vpravo</c:v>
                </c:pt>
              </c:strCache>
            </c:strRef>
          </c:cat>
          <c:val>
            <c:numRef>
              <c:f>List1!$B$2:$B$3</c:f>
              <c:numCache>
                <c:formatCode>0%</c:formatCode>
                <c:ptCount val="2"/>
                <c:pt idx="0">
                  <c:v>0.24</c:v>
                </c:pt>
                <c:pt idx="1">
                  <c:v>0.46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BF-4DD9-88C7-FD7A907C49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27"/>
        <c:axId val="759435856"/>
        <c:axId val="759443536"/>
      </c:barChart>
      <c:catAx>
        <c:axId val="7594358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59443536"/>
        <c:crosses val="autoZero"/>
        <c:auto val="1"/>
        <c:lblAlgn val="ctr"/>
        <c:lblOffset val="100"/>
        <c:noMultiLvlLbl val="0"/>
      </c:catAx>
      <c:valAx>
        <c:axId val="759443536"/>
        <c:scaling>
          <c:orientation val="minMax"/>
          <c:max val="0.70000000000000007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5943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gradFill>
              <a:gsLst>
                <a:gs pos="70000">
                  <a:srgbClr val="007FAD"/>
                </a:gs>
                <a:gs pos="17000">
                  <a:schemeClr val="accent2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C05-4941-A980-3EA6C5149185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C05-4941-A980-3EA6C514918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vlevo</c:v>
                </c:pt>
                <c:pt idx="1">
                  <c:v>vpravo</c:v>
                </c:pt>
              </c:strCache>
            </c:strRef>
          </c:cat>
          <c:val>
            <c:numRef>
              <c:f>List1!$B$2:$B$3</c:f>
              <c:numCache>
                <c:formatCode>0%</c:formatCode>
                <c:ptCount val="2"/>
                <c:pt idx="0">
                  <c:v>0.19</c:v>
                </c:pt>
                <c:pt idx="1">
                  <c:v>0.28999999999999998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C05-4941-A980-3EA6C51491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27"/>
        <c:axId val="759435856"/>
        <c:axId val="759443536"/>
      </c:barChart>
      <c:catAx>
        <c:axId val="7594358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59443536"/>
        <c:crosses val="autoZero"/>
        <c:auto val="1"/>
        <c:lblAlgn val="ctr"/>
        <c:lblOffset val="100"/>
        <c:noMultiLvlLbl val="0"/>
      </c:catAx>
      <c:valAx>
        <c:axId val="759443536"/>
        <c:scaling>
          <c:orientation val="minMax"/>
          <c:max val="0.70000000000000007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5943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gradFill>
              <a:gsLst>
                <a:gs pos="70000">
                  <a:srgbClr val="007FAD"/>
                </a:gs>
                <a:gs pos="17000">
                  <a:schemeClr val="accent2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155-438C-9F52-6932F94C724E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155-438C-9F52-6932F94C724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vlevo</c:v>
                </c:pt>
                <c:pt idx="1">
                  <c:v>vpravo</c:v>
                </c:pt>
              </c:strCache>
            </c:strRef>
          </c:cat>
          <c:val>
            <c:numRef>
              <c:f>List1!$B$2:$B$3</c:f>
              <c:numCache>
                <c:formatCode>0%</c:formatCode>
                <c:ptCount val="2"/>
                <c:pt idx="0">
                  <c:v>0.43</c:v>
                </c:pt>
                <c:pt idx="1">
                  <c:v>0.64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155-438C-9F52-6932F94C72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27"/>
        <c:axId val="759435856"/>
        <c:axId val="759443536"/>
      </c:barChart>
      <c:catAx>
        <c:axId val="7594358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59443536"/>
        <c:crosses val="autoZero"/>
        <c:auto val="1"/>
        <c:lblAlgn val="ctr"/>
        <c:lblOffset val="100"/>
        <c:noMultiLvlLbl val="0"/>
      </c:catAx>
      <c:valAx>
        <c:axId val="759443536"/>
        <c:scaling>
          <c:orientation val="minMax"/>
          <c:max val="0.70000000000000007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5943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cs-CZ" sz="1800" noProof="0" dirty="0"/>
              <a:t>Děti z předchozího vztahu </a:t>
            </a:r>
            <a:br>
              <a:rPr lang="cs-CZ" sz="1800" noProof="0" dirty="0"/>
            </a:br>
            <a:r>
              <a:rPr lang="cs-CZ" sz="1800" noProof="0" dirty="0"/>
              <a:t>v sešívané rodině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0.27974404847839018"/>
          <c:y val="0.24383778438324002"/>
          <c:w val="0.4705968632087198"/>
          <c:h val="0.48792043355100045"/>
        </c:manualLayout>
      </c:layout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007FA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BF4-421D-9F8A-5B7ADB27F367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BF4-421D-9F8A-5B7ADB27F367}"/>
              </c:ext>
            </c:extLst>
          </c:dPt>
          <c:dPt>
            <c:idx val="2"/>
            <c:bubble3D val="0"/>
            <c:spPr>
              <a:gradFill>
                <a:gsLst>
                  <a:gs pos="78000">
                    <a:srgbClr val="007FAD"/>
                  </a:gs>
                  <a:gs pos="27000">
                    <a:schemeClr val="accent4"/>
                  </a:gs>
                </a:gsLst>
                <a:lin ang="5400000" scaled="1"/>
              </a:gra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BF4-421D-9F8A-5B7ADB27F36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BF4-421D-9F8A-5B7ADB27F36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7BF4-421D-9F8A-5B7ADB27F36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7BF4-421D-9F8A-5B7ADB27F367}"/>
              </c:ext>
            </c:extLst>
          </c:dPt>
          <c:dLbls>
            <c:dLbl>
              <c:idx val="0"/>
              <c:layout>
                <c:manualLayout>
                  <c:x val="0.18133462789965363"/>
                  <c:y val="8.0516839394190201E-2"/>
                </c:manualLayout>
              </c:layout>
              <c:tx>
                <c:rich>
                  <a:bodyPr/>
                  <a:lstStyle/>
                  <a:p>
                    <a:r>
                      <a:rPr lang="en-US" dirty="0" err="1"/>
                      <a:t>dítě</a:t>
                    </a:r>
                    <a:r>
                      <a:rPr lang="en-US" dirty="0"/>
                      <a:t>/děti </a:t>
                    </a:r>
                    <a:fld id="{FF02E9CC-0F71-41DD-8029-4340FF332953}" type="CATEGORYNAME">
                      <a:rPr lang="en-US" smtClean="0"/>
                      <a:pPr/>
                      <a:t>[NÁZEV KATEGORIE]</a:t>
                    </a:fld>
                    <a:r>
                      <a:rPr lang="en-US" baseline="0" dirty="0"/>
                      <a:t>
</a:t>
                    </a:r>
                    <a:fld id="{7C49F6C2-4DD8-4527-BAAC-BD290DC383D2}" type="PERCENTAGE">
                      <a:rPr lang="en-US" baseline="0"/>
                      <a:pPr/>
                      <a:t>[PROCENTO]</a:t>
                    </a:fld>
                    <a:endParaRPr lang="en-US" baseline="0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724970956670745"/>
                      <c:h val="0.1650577572721137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7BF4-421D-9F8A-5B7ADB27F367}"/>
                </c:ext>
              </c:extLst>
            </c:dLbl>
            <c:dLbl>
              <c:idx val="1"/>
              <c:layout>
                <c:manualLayout>
                  <c:x val="-0.19057498163475781"/>
                  <c:y val="0.1165318669321706"/>
                </c:manualLayout>
              </c:layout>
              <c:tx>
                <c:rich>
                  <a:bodyPr/>
                  <a:lstStyle/>
                  <a:p>
                    <a:r>
                      <a:rPr lang="it-IT" dirty="0"/>
                      <a:t>dítě/děti </a:t>
                    </a:r>
                    <a:fld id="{75E241C5-130F-46EA-919D-814A848A87C5}" type="CATEGORYNAME">
                      <a:rPr lang="it-IT" smtClean="0"/>
                      <a:pPr/>
                      <a:t>[NÁZEV KATEGORIE]</a:t>
                    </a:fld>
                    <a:r>
                      <a:rPr lang="it-IT" baseline="0" dirty="0"/>
                      <a:t>
</a:t>
                    </a:r>
                    <a:fld id="{F7E6DE53-8ABB-4412-82BB-A8B344FB93D5}" type="PERCENTAGE">
                      <a:rPr lang="it-IT" baseline="0"/>
                      <a:pPr/>
                      <a:t>[PROCENTO]</a:t>
                    </a:fld>
                    <a:endParaRPr lang="it-IT" baseline="0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7BF4-421D-9F8A-5B7ADB27F367}"/>
                </c:ext>
              </c:extLst>
            </c:dLbl>
            <c:dLbl>
              <c:idx val="2"/>
              <c:layout>
                <c:manualLayout>
                  <c:x val="-0.31616430864081585"/>
                  <c:y val="-3.8095662227502013E-2"/>
                </c:manualLayout>
              </c:layout>
              <c:tx>
                <c:rich>
                  <a:bodyPr/>
                  <a:lstStyle/>
                  <a:p>
                    <a:r>
                      <a:rPr lang="en-US" sz="900" b="0" i="0" u="none" strike="noStrike" kern="1200" baseline="0" dirty="0">
                        <a:solidFill>
                          <a:srgbClr val="3D3D48"/>
                        </a:solidFill>
                      </a:rPr>
                      <a:t>dítě/děti obou</a:t>
                    </a:r>
                    <a:r>
                      <a:rPr lang="en-US" sz="900" dirty="0"/>
                      <a:t> partnerů</a:t>
                    </a:r>
                    <a:r>
                      <a:rPr lang="en-US" sz="900" baseline="0" dirty="0"/>
                      <a:t>
</a:t>
                    </a:r>
                    <a:fld id="{3149AC17-1D0A-4C01-B8AB-6993CECA9A0D}" type="PERCENTAGE">
                      <a:rPr lang="en-US" sz="900" baseline="0"/>
                      <a:pPr/>
                      <a:t>[PROCENTO]</a:t>
                    </a:fld>
                    <a:endParaRPr lang="en-US" sz="900" baseline="0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350444947014929"/>
                      <c:h val="0.1516319594118884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7BF4-421D-9F8A-5B7ADB27F367}"/>
                </c:ext>
              </c:extLst>
            </c:dLbl>
            <c:dLbl>
              <c:idx val="3"/>
              <c:layout>
                <c:manualLayout>
                  <c:x val="-0.29416321254934363"/>
                  <c:y val="-9.135866548839258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BF4-421D-9F8A-5B7ADB27F367}"/>
                </c:ext>
              </c:extLst>
            </c:dLbl>
            <c:dLbl>
              <c:idx val="4"/>
              <c:layout>
                <c:manualLayout>
                  <c:x val="-0.10368047655427685"/>
                  <c:y val="-0.14055179305906551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BF4-421D-9F8A-5B7ADB27F367}"/>
                </c:ext>
              </c:extLst>
            </c:dLbl>
            <c:dLbl>
              <c:idx val="5"/>
              <c:layout>
                <c:manualLayout>
                  <c:x val="-0.14225925852796126"/>
                  <c:y val="-0.1054138447942991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BF4-421D-9F8A-5B7ADB27F36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bg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List1!$A$2:$A$4</c:f>
              <c:strCache>
                <c:ptCount val="3"/>
                <c:pt idx="0">
                  <c:v>respondenta/ky</c:v>
                </c:pt>
                <c:pt idx="1">
                  <c:v>partnera/ky</c:v>
                </c:pt>
                <c:pt idx="2">
                  <c:v>oba</c:v>
                </c:pt>
              </c:strCache>
            </c:strRef>
          </c:cat>
          <c:val>
            <c:numRef>
              <c:f>List1!$B$2:$B$4</c:f>
              <c:numCache>
                <c:formatCode>0.00%</c:formatCode>
                <c:ptCount val="3"/>
                <c:pt idx="0">
                  <c:v>0.65800000000000003</c:v>
                </c:pt>
                <c:pt idx="1">
                  <c:v>0.221</c:v>
                </c:pt>
                <c:pt idx="2">
                  <c:v>0.121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7BF4-421D-9F8A-5B7ADB27F3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b="1">
          <a:solidFill>
            <a:schemeClr val="bg1"/>
          </a:solidFill>
        </a:defRPr>
      </a:pPr>
      <a:endParaRPr lang="cs-CZ"/>
    </a:p>
  </c:txPr>
  <c:externalData r:id="rId3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sk-SK" b="1" dirty="0" err="1">
                <a:solidFill>
                  <a:srgbClr val="007FAD"/>
                </a:solidFill>
              </a:rPr>
              <a:t>Děti</a:t>
            </a:r>
            <a:r>
              <a:rPr lang="sk-SK" b="1" dirty="0">
                <a:solidFill>
                  <a:srgbClr val="007FAD"/>
                </a:solidFill>
              </a:rPr>
              <a:t> respondenta/</a:t>
            </a:r>
            <a:r>
              <a:rPr lang="sk-SK" b="1" dirty="0" err="1">
                <a:solidFill>
                  <a:srgbClr val="007FAD"/>
                </a:solidFill>
              </a:rPr>
              <a:t>ky</a:t>
            </a:r>
            <a:endParaRPr lang="sk-SK" b="1" dirty="0">
              <a:solidFill>
                <a:srgbClr val="007FAD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sk-SK"/>
        </a:p>
      </c:txPr>
    </c:title>
    <c:autoTitleDeleted val="0"/>
    <c:plotArea>
      <c:layout>
        <c:manualLayout>
          <c:layoutTarget val="inner"/>
          <c:xMode val="edge"/>
          <c:yMode val="edge"/>
          <c:x val="0.20319947480319267"/>
          <c:y val="0.20014173461361742"/>
          <c:w val="0.43175327954173393"/>
          <c:h val="0.67270072647716983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0 - 5 let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List1!$B$2</c:f>
              <c:numCache>
                <c:formatCode>0%</c:formatCode>
                <c:ptCount val="1"/>
                <c:pt idx="0">
                  <c:v>0.33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87-466F-96D2-07496397760C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6 - 10 let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List1!$C$2</c:f>
              <c:numCache>
                <c:formatCode>0%</c:formatCode>
                <c:ptCount val="1"/>
                <c:pt idx="0">
                  <c:v>0.28000000000000003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D87-466F-96D2-07496397760C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11 - 15 let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List1!$D$2</c:f>
              <c:numCache>
                <c:formatCode>0%</c:formatCode>
                <c:ptCount val="1"/>
                <c:pt idx="0">
                  <c:v>0.22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D87-466F-96D2-07496397760C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16 - 20 let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List1!$E$2</c:f>
              <c:numCache>
                <c:formatCode>0%</c:formatCode>
                <c:ptCount val="1"/>
                <c:pt idx="0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D87-466F-96D2-07496397760C}"/>
            </c:ext>
          </c:extLst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21 - 26 let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List1!$F$2</c:f>
              <c:numCache>
                <c:formatCode>0%</c:formatCode>
                <c:ptCount val="1"/>
                <c:pt idx="0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D87-466F-96D2-0749639776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728609872"/>
        <c:axId val="1728624272"/>
      </c:barChart>
      <c:catAx>
        <c:axId val="1728609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28624272"/>
        <c:crosses val="autoZero"/>
        <c:auto val="1"/>
        <c:lblAlgn val="ctr"/>
        <c:lblOffset val="100"/>
        <c:noMultiLvlLbl val="0"/>
      </c:catAx>
      <c:valAx>
        <c:axId val="1728624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28609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021616268702741"/>
          <c:y val="0.29749539287085153"/>
          <c:w val="0.54225819533318254"/>
          <c:h val="0.52682058379164842"/>
        </c:manualLayout>
      </c:layout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9C3-466D-81AD-A9EFB8B18AB2}"/>
              </c:ext>
            </c:extLst>
          </c:dPt>
          <c:dPt>
            <c:idx val="1"/>
            <c:bubble3D val="0"/>
            <c:spPr>
              <a:solidFill>
                <a:srgbClr val="007FA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9C3-466D-81AD-A9EFB8B18AB2}"/>
              </c:ext>
            </c:extLst>
          </c:dPt>
          <c:dPt>
            <c:idx val="2"/>
            <c:bubble3D val="0"/>
            <c:spPr>
              <a:solidFill>
                <a:schemeClr val="bg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9C3-466D-81AD-A9EFB8B18AB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9C3-466D-81AD-A9EFB8B18AB2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29C3-466D-81AD-A9EFB8B18AB2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29C3-466D-81AD-A9EFB8B18AB2}"/>
              </c:ext>
            </c:extLst>
          </c:dPt>
          <c:dLbls>
            <c:dLbl>
              <c:idx val="0"/>
              <c:layout>
                <c:manualLayout>
                  <c:x val="0.25339537148424113"/>
                  <c:y val="-5.451953006046263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731842601392504"/>
                      <c:h val="0.1144830610848561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29C3-466D-81AD-A9EFB8B18AB2}"/>
                </c:ext>
              </c:extLst>
            </c:dLbl>
            <c:dLbl>
              <c:idx val="1"/>
              <c:layout>
                <c:manualLayout>
                  <c:x val="-0.28314500937879905"/>
                  <c:y val="-9.867699715392441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823883112720732"/>
                      <c:h val="0.1319504334976819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29C3-466D-81AD-A9EFB8B18AB2}"/>
                </c:ext>
              </c:extLst>
            </c:dLbl>
            <c:dLbl>
              <c:idx val="2"/>
              <c:layout>
                <c:manualLayout>
                  <c:x val="-0.16690292509421115"/>
                  <c:y val="-0.2287315560965406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0746423724727576"/>
                      <c:h val="0.1260779327247551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29C3-466D-81AD-A9EFB8B18AB2}"/>
                </c:ext>
              </c:extLst>
            </c:dLbl>
            <c:dLbl>
              <c:idx val="3"/>
              <c:layout>
                <c:manualLayout>
                  <c:x val="6.7513058310158219E-2"/>
                  <c:y val="-0.2119988623051711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52908388303034815"/>
                      <c:h val="0.1771889604497952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29C3-466D-81AD-A9EFB8B18AB2}"/>
                </c:ext>
              </c:extLst>
            </c:dLbl>
            <c:dLbl>
              <c:idx val="4"/>
              <c:layout>
                <c:manualLayout>
                  <c:x val="-0.1181475197944085"/>
                  <c:y val="-5.856324710794395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9C3-466D-81AD-A9EFB8B18AB2}"/>
                </c:ext>
              </c:extLst>
            </c:dLbl>
            <c:dLbl>
              <c:idx val="5"/>
              <c:layout>
                <c:manualLayout>
                  <c:x val="-0.14225925852796126"/>
                  <c:y val="-0.1054138447942991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9C3-466D-81AD-A9EFB8B18AB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-18"/>
                    <a:ea typeface="+mn-ea"/>
                    <a:cs typeface="Poppins" panose="00000500000000000000" pitchFamily="2" charset="-18"/>
                  </a:defRPr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bg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List1!$A$2:$A$4</c:f>
              <c:strCache>
                <c:ptCount val="3"/>
                <c:pt idx="0">
                  <c:v>ano, ví</c:v>
                </c:pt>
                <c:pt idx="1">
                  <c:v>ne, neví</c:v>
                </c:pt>
                <c:pt idx="2">
                  <c:v>nevím, zda to ví nebo neví</c:v>
                </c:pt>
              </c:strCache>
            </c:strRef>
          </c:cat>
          <c:val>
            <c:numRef>
              <c:f>List1!$B$2:$B$4</c:f>
              <c:numCache>
                <c:formatCode>0.0%</c:formatCode>
                <c:ptCount val="3"/>
                <c:pt idx="0">
                  <c:v>0.84499999999999997</c:v>
                </c:pt>
                <c:pt idx="1">
                  <c:v>7.4999999999999997E-2</c:v>
                </c:pt>
                <c:pt idx="2">
                  <c:v>7.4999999999999997E-2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9C3-466D-81AD-A9EFB8B18A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241559042129156"/>
          <c:y val="0.17145555911621813"/>
          <c:w val="0.5808369773068669"/>
          <c:h val="0.56430106194073248"/>
        </c:manualLayout>
      </c:layout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007FA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21C-4B07-9559-826124EBD99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21C-4B07-9559-826124EBD99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21C-4B07-9559-826124EBD99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21C-4B07-9559-826124EBD99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821C-4B07-9559-826124EBD99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821C-4B07-9559-826124EBD991}"/>
              </c:ext>
            </c:extLst>
          </c:dPt>
          <c:dLbls>
            <c:dLbl>
              <c:idx val="0"/>
              <c:layout>
                <c:manualLayout>
                  <c:x val="0.17232555540490876"/>
                  <c:y val="-0.43237878708020488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21C-4B07-9559-826124EBD991}"/>
                </c:ext>
              </c:extLst>
            </c:dLbl>
            <c:dLbl>
              <c:idx val="1"/>
              <c:layout>
                <c:manualLayout>
                  <c:x val="-0.14609405466218339"/>
                  <c:y val="9.0844582801617897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21C-4B07-9559-826124EBD991}"/>
                </c:ext>
              </c:extLst>
            </c:dLbl>
            <c:dLbl>
              <c:idx val="2"/>
              <c:layout>
                <c:manualLayout>
                  <c:x val="-0.25360615115337631"/>
                  <c:y val="-0.11218613691865155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259935067733244"/>
                      <c:h val="0.1201320377122833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821C-4B07-9559-826124EBD991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bg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List1!$A$2:$A$4</c:f>
              <c:strCache>
                <c:ptCount val="3"/>
                <c:pt idx="0">
                  <c:v>1 dítě</c:v>
                </c:pt>
                <c:pt idx="1">
                  <c:v>2 děti</c:v>
                </c:pt>
                <c:pt idx="2">
                  <c:v>3 a více dětí</c:v>
                </c:pt>
              </c:strCache>
            </c:strRef>
          </c:cat>
          <c:val>
            <c:numRef>
              <c:f>List1!$B$2:$B$4</c:f>
              <c:numCache>
                <c:formatCode>0.00%</c:formatCode>
                <c:ptCount val="3"/>
                <c:pt idx="0">
                  <c:v>0.69199999999999995</c:v>
                </c:pt>
                <c:pt idx="1">
                  <c:v>0.26200000000000001</c:v>
                </c:pt>
                <c:pt idx="2">
                  <c:v>4.7E-2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821C-4B07-9559-826124EBD99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b="1">
          <a:solidFill>
            <a:schemeClr val="bg1"/>
          </a:solidFill>
        </a:defRPr>
      </a:pPr>
      <a:endParaRPr lang="cs-CZ"/>
    </a:p>
  </c:txPr>
  <c:externalData r:id="rId3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sk-SK" b="1" dirty="0" err="1">
                <a:solidFill>
                  <a:schemeClr val="accent4">
                    <a:lumMod val="75000"/>
                  </a:schemeClr>
                </a:solidFill>
              </a:rPr>
              <a:t>Děti</a:t>
            </a:r>
            <a:r>
              <a:rPr lang="sk-SK" b="1" dirty="0">
                <a:solidFill>
                  <a:schemeClr val="accent4">
                    <a:lumMod val="75000"/>
                  </a:schemeClr>
                </a:solidFill>
              </a:rPr>
              <a:t> partnera/</a:t>
            </a:r>
            <a:r>
              <a:rPr lang="sk-SK" b="1" dirty="0" err="1">
                <a:solidFill>
                  <a:schemeClr val="accent4">
                    <a:lumMod val="75000"/>
                  </a:schemeClr>
                </a:solidFill>
              </a:rPr>
              <a:t>ky</a:t>
            </a:r>
            <a:endParaRPr lang="sk-SK" b="1" dirty="0">
              <a:solidFill>
                <a:schemeClr val="accent4">
                  <a:lumMod val="75000"/>
                </a:scheme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sk-SK"/>
        </a:p>
      </c:txPr>
    </c:title>
    <c:autoTitleDeleted val="0"/>
    <c:plotArea>
      <c:layout>
        <c:manualLayout>
          <c:layoutTarget val="inner"/>
          <c:xMode val="edge"/>
          <c:yMode val="edge"/>
          <c:x val="0.20319947480319267"/>
          <c:y val="0.20014173461361742"/>
          <c:w val="0.43175327954173393"/>
          <c:h val="0.67270072647716983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0 - 5 let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List1!$B$2</c:f>
              <c:numCache>
                <c:formatCode>0%</c:formatCode>
                <c:ptCount val="1"/>
                <c:pt idx="0">
                  <c:v>0.28999999999999998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7F2-4AAC-8FD0-B093A6711EA4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6 - 10 let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List1!$C$2</c:f>
              <c:numCache>
                <c:formatCode>0%</c:formatCode>
                <c:ptCount val="1"/>
                <c:pt idx="0">
                  <c:v>0.27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7F2-4AAC-8FD0-B093A6711EA4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11 - 15 let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List1!$D$2</c:f>
              <c:numCache>
                <c:formatCode>0%</c:formatCode>
                <c:ptCount val="1"/>
                <c:pt idx="0">
                  <c:v>0.22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7F2-4AAC-8FD0-B093A6711EA4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16 - 20 let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List1!$E$2</c:f>
              <c:numCache>
                <c:formatCode>0%</c:formatCode>
                <c:ptCount val="1"/>
                <c:pt idx="0">
                  <c:v>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7F2-4AAC-8FD0-B093A6711EA4}"/>
            </c:ext>
          </c:extLst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21 - 26 let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List1!$F$2</c:f>
              <c:numCache>
                <c:formatCode>0%</c:formatCode>
                <c:ptCount val="1"/>
                <c:pt idx="0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7F2-4AAC-8FD0-B093A6711E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728609872"/>
        <c:axId val="1728624272"/>
      </c:barChart>
      <c:catAx>
        <c:axId val="1728609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28624272"/>
        <c:crosses val="autoZero"/>
        <c:auto val="1"/>
        <c:lblAlgn val="ctr"/>
        <c:lblOffset val="100"/>
        <c:noMultiLvlLbl val="0"/>
      </c:catAx>
      <c:valAx>
        <c:axId val="1728624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28609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241559042129156"/>
          <c:y val="0.17145555911621813"/>
          <c:w val="0.5808369773068669"/>
          <c:h val="0.56430106194073248"/>
        </c:manualLayout>
      </c:layout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007FA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08A-43EE-9F8A-0DB8D4BC8D9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08A-43EE-9F8A-0DB8D4BC8D9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08A-43EE-9F8A-0DB8D4BC8D9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08A-43EE-9F8A-0DB8D4BC8D9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908A-43EE-9F8A-0DB8D4BC8D9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908A-43EE-9F8A-0DB8D4BC8D93}"/>
              </c:ext>
            </c:extLst>
          </c:dPt>
          <c:dLbls>
            <c:dLbl>
              <c:idx val="0"/>
              <c:layout>
                <c:manualLayout>
                  <c:x val="0.17232555540490876"/>
                  <c:y val="-0.43237878708020488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08A-43EE-9F8A-0DB8D4BC8D93}"/>
                </c:ext>
              </c:extLst>
            </c:dLbl>
            <c:dLbl>
              <c:idx val="1"/>
              <c:layout>
                <c:manualLayout>
                  <c:x val="-0.14609405466218339"/>
                  <c:y val="9.0844582801617897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08A-43EE-9F8A-0DB8D4BC8D93}"/>
                </c:ext>
              </c:extLst>
            </c:dLbl>
            <c:dLbl>
              <c:idx val="2"/>
              <c:layout>
                <c:manualLayout>
                  <c:x val="-0.25360615115337631"/>
                  <c:y val="-0.11218613691865155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259935067733244"/>
                      <c:h val="0.1201320377122833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908A-43EE-9F8A-0DB8D4BC8D93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bg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List1!$A$2:$A$4</c:f>
              <c:strCache>
                <c:ptCount val="3"/>
                <c:pt idx="0">
                  <c:v>1 dítě</c:v>
                </c:pt>
                <c:pt idx="1">
                  <c:v>2 děti</c:v>
                </c:pt>
                <c:pt idx="2">
                  <c:v>3 a více dětí</c:v>
                </c:pt>
              </c:strCache>
            </c:strRef>
          </c:cat>
          <c:val>
            <c:numRef>
              <c:f>List1!$B$2:$B$4</c:f>
              <c:numCache>
                <c:formatCode>0.00%</c:formatCode>
                <c:ptCount val="3"/>
                <c:pt idx="0">
                  <c:v>0.63</c:v>
                </c:pt>
                <c:pt idx="1">
                  <c:v>0.3</c:v>
                </c:pt>
                <c:pt idx="2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08A-43EE-9F8A-0DB8D4BC8D9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b="1">
          <a:solidFill>
            <a:schemeClr val="bg1"/>
          </a:solidFill>
        </a:defRPr>
      </a:pPr>
      <a:endParaRPr lang="cs-CZ"/>
    </a:p>
  </c:txPr>
  <c:externalData r:id="rId3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pPr>
            <a:r>
              <a:rPr lang="sk-SK" b="1" dirty="0" err="1">
                <a:solidFill>
                  <a:schemeClr val="accent3"/>
                </a:solidFill>
              </a:rPr>
              <a:t>Děti</a:t>
            </a:r>
            <a:endParaRPr lang="sk-SK" b="1" dirty="0">
              <a:solidFill>
                <a:schemeClr val="accent3"/>
              </a:solidFill>
            </a:endParaRPr>
          </a:p>
          <a:p>
            <a:pPr>
              <a:defRPr b="1">
                <a:solidFill>
                  <a:schemeClr val="accent3"/>
                </a:solidFill>
              </a:defRPr>
            </a:pPr>
            <a:r>
              <a:rPr lang="sk-SK" b="1" dirty="0" err="1">
                <a:solidFill>
                  <a:schemeClr val="accent3"/>
                </a:solidFill>
              </a:rPr>
              <a:t>obou</a:t>
            </a:r>
            <a:endParaRPr lang="sk-SK" b="1" dirty="0">
              <a:solidFill>
                <a:schemeClr val="accent3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accent3"/>
              </a:solidFill>
              <a:latin typeface="+mn-lt"/>
              <a:ea typeface="+mn-ea"/>
              <a:cs typeface="+mn-cs"/>
            </a:defRPr>
          </a:pPr>
          <a:endParaRPr lang="sk-SK"/>
        </a:p>
      </c:txPr>
    </c:title>
    <c:autoTitleDeleted val="0"/>
    <c:plotArea>
      <c:layout>
        <c:manualLayout>
          <c:layoutTarget val="inner"/>
          <c:xMode val="edge"/>
          <c:yMode val="edge"/>
          <c:x val="0.20319947480319267"/>
          <c:y val="0.20014173461361742"/>
          <c:w val="0.43175327954173393"/>
          <c:h val="0.67270072647716983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0 - 5 let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List1!$B$2</c:f>
              <c:numCache>
                <c:formatCode>0%</c:formatCode>
                <c:ptCount val="1"/>
                <c:pt idx="0">
                  <c:v>0.42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E4-4AB0-B45E-17F4679AE898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6 - 10 let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List1!$C$2</c:f>
              <c:numCache>
                <c:formatCode>0%</c:formatCode>
                <c:ptCount val="1"/>
                <c:pt idx="0">
                  <c:v>0.28000000000000003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DE4-4AB0-B45E-17F4679AE898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11 - 15 let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List1!$D$2</c:f>
              <c:numCache>
                <c:formatCode>0%</c:formatCode>
                <c:ptCount val="1"/>
                <c:pt idx="0">
                  <c:v>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DE4-4AB0-B45E-17F4679AE898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16 - 20 let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List1!$E$2</c:f>
              <c:numCache>
                <c:formatCode>0%</c:formatCode>
                <c:ptCount val="1"/>
                <c:pt idx="0">
                  <c:v>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DE4-4AB0-B45E-17F4679AE898}"/>
            </c:ext>
          </c:extLst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21 - 26 let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List1!$F$2</c:f>
              <c:numCache>
                <c:formatCode>0%</c:formatCode>
                <c:ptCount val="1"/>
                <c:pt idx="0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DE4-4AB0-B45E-17F4679AE8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728609872"/>
        <c:axId val="1728624272"/>
      </c:barChart>
      <c:catAx>
        <c:axId val="1728609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28624272"/>
        <c:crosses val="autoZero"/>
        <c:auto val="1"/>
        <c:lblAlgn val="ctr"/>
        <c:lblOffset val="100"/>
        <c:noMultiLvlLbl val="0"/>
      </c:catAx>
      <c:valAx>
        <c:axId val="1728624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28609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241559042129156"/>
          <c:y val="0.17145555911621813"/>
          <c:w val="0.5808369773068669"/>
          <c:h val="0.56430106194073248"/>
        </c:manualLayout>
      </c:layout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007FA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50F-46F3-A1A0-DB9A7FE21A5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50F-46F3-A1A0-DB9A7FE21A5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50F-46F3-A1A0-DB9A7FE21A5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50F-46F3-A1A0-DB9A7FE21A5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50F-46F3-A1A0-DB9A7FE21A55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50F-46F3-A1A0-DB9A7FE21A55}"/>
              </c:ext>
            </c:extLst>
          </c:dPt>
          <c:dLbls>
            <c:dLbl>
              <c:idx val="0"/>
              <c:layout>
                <c:manualLayout>
                  <c:x val="0.17232555540490876"/>
                  <c:y val="-0.43237878708020488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50F-46F3-A1A0-DB9A7FE21A55}"/>
                </c:ext>
              </c:extLst>
            </c:dLbl>
            <c:dLbl>
              <c:idx val="1"/>
              <c:layout>
                <c:manualLayout>
                  <c:x val="-0.14609405466218339"/>
                  <c:y val="9.0844582801617897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50F-46F3-A1A0-DB9A7FE21A55}"/>
                </c:ext>
              </c:extLst>
            </c:dLbl>
            <c:dLbl>
              <c:idx val="2"/>
              <c:layout>
                <c:manualLayout>
                  <c:x val="-0.25360615115337631"/>
                  <c:y val="-0.11218613691865155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259935067733244"/>
                      <c:h val="0.1201320377122833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C50F-46F3-A1A0-DB9A7FE21A55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bg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List1!$A$2:$A$4</c:f>
              <c:strCache>
                <c:ptCount val="3"/>
                <c:pt idx="0">
                  <c:v>1 dítě</c:v>
                </c:pt>
                <c:pt idx="1">
                  <c:v>2 děti</c:v>
                </c:pt>
                <c:pt idx="2">
                  <c:v>3 a více dětí</c:v>
                </c:pt>
              </c:strCache>
            </c:strRef>
          </c:cat>
          <c:val>
            <c:numRef>
              <c:f>List1!$B$2:$B$4</c:f>
              <c:numCache>
                <c:formatCode>0.00%</c:formatCode>
                <c:ptCount val="3"/>
                <c:pt idx="0">
                  <c:v>0.622</c:v>
                </c:pt>
                <c:pt idx="1">
                  <c:v>0.33300000000000002</c:v>
                </c:pt>
                <c:pt idx="2">
                  <c:v>4.5999999999999999E-2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50F-46F3-A1A0-DB9A7FE21A5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b="1">
          <a:solidFill>
            <a:schemeClr val="bg1"/>
          </a:solidFill>
        </a:defRPr>
      </a:pPr>
      <a:endParaRPr lang="cs-CZ"/>
    </a:p>
  </c:txPr>
  <c:externalData r:id="rId3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cs-CZ" b="1" dirty="0">
                <a:solidFill>
                  <a:schemeClr val="bg1"/>
                </a:solidFill>
              </a:rPr>
              <a:t>Děti ze současného vztahu </a:t>
            </a:r>
          </a:p>
          <a:p>
            <a:pPr>
              <a:defRPr sz="1800"/>
            </a:pPr>
            <a:r>
              <a:rPr lang="cs-CZ" b="1" dirty="0">
                <a:solidFill>
                  <a:schemeClr val="bg1"/>
                </a:solidFill>
              </a:rPr>
              <a:t>v sešívané rodině </a:t>
            </a:r>
            <a:endParaRPr lang="sk-SK" sz="1200" dirty="0" err="1">
              <a:solidFill>
                <a:schemeClr val="bg1"/>
              </a:solidFill>
            </a:endParaRPr>
          </a:p>
        </c:rich>
      </c:tx>
      <c:layout>
        <c:manualLayout>
          <c:xMode val="edge"/>
          <c:yMode val="edge"/>
          <c:x val="0.10148538411595079"/>
          <c:y val="0.1200267031491329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0.27092788118573241"/>
          <c:y val="0.32749275930536298"/>
          <c:w val="0.47761293387767728"/>
          <c:h val="0.49519477919640248"/>
        </c:manualLayout>
      </c:layout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AE4-426D-A5CE-D923377F0581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AE4-426D-A5CE-D923377F0581}"/>
              </c:ext>
            </c:extLst>
          </c:dPt>
          <c:dPt>
            <c:idx val="2"/>
            <c:bubble3D val="0"/>
            <c:spPr>
              <a:gradFill>
                <a:gsLst>
                  <a:gs pos="78000">
                    <a:srgbClr val="007FAD"/>
                  </a:gs>
                  <a:gs pos="27000">
                    <a:schemeClr val="accent4"/>
                  </a:gs>
                </a:gsLst>
                <a:lin ang="5400000" scaled="1"/>
              </a:gra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AE4-426D-A5CE-D923377F058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AE4-426D-A5CE-D923377F058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4AE4-426D-A5CE-D923377F058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4AE4-426D-A5CE-D923377F0581}"/>
              </c:ext>
            </c:extLst>
          </c:dPt>
          <c:dLbls>
            <c:dLbl>
              <c:idx val="0"/>
              <c:layout>
                <c:manualLayout>
                  <c:x val="0.14608319937721706"/>
                  <c:y val="-0.26501457876240475"/>
                </c:manualLayout>
              </c:layout>
              <c:tx>
                <c:rich>
                  <a:bodyPr/>
                  <a:lstStyle/>
                  <a:p>
                    <a:r>
                      <a:rPr lang="en-US" dirty="0" err="1"/>
                      <a:t>dítě</a:t>
                    </a:r>
                    <a:r>
                      <a:rPr lang="en-US" dirty="0"/>
                      <a:t>/děti </a:t>
                    </a:r>
                    <a:fld id="{FF02E9CC-0F71-41DD-8029-4340FF332953}" type="CATEGORYNAME">
                      <a:rPr lang="en-US" smtClean="0"/>
                      <a:pPr/>
                      <a:t>[NÁZEV KATEGORIE]</a:t>
                    </a:fld>
                    <a:r>
                      <a:rPr lang="en-US" baseline="0" dirty="0"/>
                      <a:t>
</a:t>
                    </a:r>
                    <a:fld id="{7C49F6C2-4DD8-4527-BAAC-BD290DC383D2}" type="PERCENTAGE">
                      <a:rPr lang="en-US" baseline="0"/>
                      <a:pPr/>
                      <a:t>[PROCENTO]</a:t>
                    </a:fld>
                    <a:endParaRPr lang="en-US" baseline="0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724970956670745"/>
                      <c:h val="0.1650577572721137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AE4-426D-A5CE-D923377F0581}"/>
                </c:ext>
              </c:extLst>
            </c:dLbl>
            <c:dLbl>
              <c:idx val="1"/>
              <c:layout>
                <c:manualLayout>
                  <c:x val="-0.17031534235780135"/>
                  <c:y val="0.2074611874996957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dítě/děti </a:t>
                    </a:r>
                    <a:fld id="{75E241C5-130F-46EA-919D-814A848A87C5}" type="CATEGORYNAME">
                      <a:rPr lang="en-US" smtClean="0"/>
                      <a:pPr/>
                      <a:t>[NÁZEV KATEGORIE]</a:t>
                    </a:fld>
                    <a:r>
                      <a:rPr lang="en-US" baseline="0" dirty="0"/>
                      <a:t>
</a:t>
                    </a:r>
                    <a:fld id="{F7E6DE53-8ABB-4412-82BB-A8B344FB93D5}" type="PERCENTAGE">
                      <a:rPr lang="en-US" baseline="0"/>
                      <a:pPr/>
                      <a:t>[PROCENTO]</a:t>
                    </a:fld>
                    <a:endParaRPr lang="en-US" baseline="0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AE4-426D-A5CE-D923377F0581}"/>
                </c:ext>
              </c:extLst>
            </c:dLbl>
            <c:dLbl>
              <c:idx val="2"/>
              <c:layout>
                <c:manualLayout>
                  <c:x val="-0.30213223712888809"/>
                  <c:y val="-8.901604337848891E-2"/>
                </c:manualLayout>
              </c:layout>
              <c:tx>
                <c:rich>
                  <a:bodyPr/>
                  <a:lstStyle/>
                  <a:p>
                    <a:r>
                      <a:rPr lang="en-US" sz="900" b="0" i="0" u="none" strike="noStrike" kern="1200" baseline="0" dirty="0">
                        <a:solidFill>
                          <a:srgbClr val="3D3D48"/>
                        </a:solidFill>
                      </a:rPr>
                      <a:t>dítě/děti obou</a:t>
                    </a:r>
                    <a:r>
                      <a:rPr lang="en-US" sz="900" dirty="0"/>
                      <a:t> partnerů</a:t>
                    </a:r>
                    <a:r>
                      <a:rPr lang="en-US" sz="900" baseline="0" dirty="0"/>
                      <a:t>
</a:t>
                    </a:r>
                    <a:fld id="{3149AC17-1D0A-4C01-B8AB-6993CECA9A0D}" type="PERCENTAGE">
                      <a:rPr lang="en-US" sz="900" baseline="0"/>
                      <a:pPr/>
                      <a:t>[PROCENTO]</a:t>
                    </a:fld>
                    <a:endParaRPr lang="en-US" sz="900" baseline="0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350444947014929"/>
                      <c:h val="0.1516319594118884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4AE4-426D-A5CE-D923377F0581}"/>
                </c:ext>
              </c:extLst>
            </c:dLbl>
            <c:dLbl>
              <c:idx val="3"/>
              <c:layout>
                <c:manualLayout>
                  <c:x val="-0.29416321254934363"/>
                  <c:y val="-9.135866548839258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AE4-426D-A5CE-D923377F0581}"/>
                </c:ext>
              </c:extLst>
            </c:dLbl>
            <c:dLbl>
              <c:idx val="4"/>
              <c:layout>
                <c:manualLayout>
                  <c:x val="-0.10368047655427685"/>
                  <c:y val="-0.14055179305906551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AE4-426D-A5CE-D923377F0581}"/>
                </c:ext>
              </c:extLst>
            </c:dLbl>
            <c:dLbl>
              <c:idx val="5"/>
              <c:layout>
                <c:manualLayout>
                  <c:x val="-0.14225925852796126"/>
                  <c:y val="-0.1054138447942991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AE4-426D-A5CE-D923377F058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bg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List1!$A$2:$A$3</c:f>
              <c:strCache>
                <c:ptCount val="2"/>
                <c:pt idx="0">
                  <c:v>ano</c:v>
                </c:pt>
                <c:pt idx="1">
                  <c:v>ne</c:v>
                </c:pt>
              </c:strCache>
            </c:strRef>
          </c:cat>
          <c:val>
            <c:numRef>
              <c:f>List1!$B$2:$B$3</c:f>
              <c:numCache>
                <c:formatCode>0.00%</c:formatCode>
                <c:ptCount val="2"/>
                <c:pt idx="0">
                  <c:v>0.57999999999999996</c:v>
                </c:pt>
                <c:pt idx="1">
                  <c:v>0.42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AE4-426D-A5CE-D923377F05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tx1"/>
    </a:solidFill>
    <a:ln>
      <a:noFill/>
    </a:ln>
    <a:effectLst/>
  </c:spPr>
  <c:txPr>
    <a:bodyPr/>
    <a:lstStyle/>
    <a:p>
      <a:pPr>
        <a:defRPr b="1">
          <a:solidFill>
            <a:schemeClr val="bg1"/>
          </a:solidFill>
        </a:defRPr>
      </a:pPr>
      <a:endParaRPr lang="cs-CZ"/>
    </a:p>
  </c:txPr>
  <c:externalData r:id="rId3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825731322326705E-2"/>
          <c:y val="1.777114284566024E-2"/>
          <c:w val="0.56298124417500606"/>
          <c:h val="0.8561265857971518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Naše společné děti, jimž jsme oba se stávajícím partnerem/partnerkou biologickými rodiči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List1!$A$2:$A$4</c:f>
              <c:strCache>
                <c:ptCount val="3"/>
                <c:pt idx="0">
                  <c:v>celkem</c:v>
                </c:pt>
                <c:pt idx="1">
                  <c:v>respodent - muž</c:v>
                </c:pt>
                <c:pt idx="2">
                  <c:v>respondentka - žena</c:v>
                </c:pt>
              </c:strCache>
            </c:strRef>
          </c:cat>
          <c:val>
            <c:numRef>
              <c:f>List1!$B$2:$B$4</c:f>
              <c:numCache>
                <c:formatCode>0.0%</c:formatCode>
                <c:ptCount val="3"/>
                <c:pt idx="0">
                  <c:v>0.46</c:v>
                </c:pt>
                <c:pt idx="1">
                  <c:v>0.44072164948453613</c:v>
                </c:pt>
                <c:pt idx="2">
                  <c:v>0.4781553398058252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74D-414C-97C6-649E3D43D41C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Moje biologické děti z předchozího vztahu (žijí s námi trvale)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List1!$A$2:$A$4</c:f>
              <c:strCache>
                <c:ptCount val="3"/>
                <c:pt idx="0">
                  <c:v>celkem</c:v>
                </c:pt>
                <c:pt idx="1">
                  <c:v>respodent - muž</c:v>
                </c:pt>
                <c:pt idx="2">
                  <c:v>respondentka - žena</c:v>
                </c:pt>
              </c:strCache>
            </c:strRef>
          </c:cat>
          <c:val>
            <c:numRef>
              <c:f>List1!$C$2:$C$4</c:f>
              <c:numCache>
                <c:formatCode>0.0%</c:formatCode>
                <c:ptCount val="3"/>
                <c:pt idx="0">
                  <c:v>0.27250000000000002</c:v>
                </c:pt>
                <c:pt idx="1">
                  <c:v>0.18556701030927836</c:v>
                </c:pt>
                <c:pt idx="2">
                  <c:v>0.35436893203883491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74D-414C-97C6-649E3D43D41C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Moje biologické děti z předchozího vztahu (na střídavou péči, opakovaně, ale ne trvale)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List1!$A$2:$A$4</c:f>
              <c:strCache>
                <c:ptCount val="3"/>
                <c:pt idx="0">
                  <c:v>celkem</c:v>
                </c:pt>
                <c:pt idx="1">
                  <c:v>respodent - muž</c:v>
                </c:pt>
                <c:pt idx="2">
                  <c:v>respondentka - žena</c:v>
                </c:pt>
              </c:strCache>
            </c:strRef>
          </c:cat>
          <c:val>
            <c:numRef>
              <c:f>List1!$D$2:$D$4</c:f>
              <c:numCache>
                <c:formatCode>0.0%</c:formatCode>
                <c:ptCount val="3"/>
                <c:pt idx="0">
                  <c:v>0.105</c:v>
                </c:pt>
                <c:pt idx="1">
                  <c:v>0.1134020618556701</c:v>
                </c:pt>
                <c:pt idx="2">
                  <c:v>9.7087378640776698E-2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74D-414C-97C6-649E3D43D41C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Biologické děti partnera/partnerky z předchozího vztahu (žijí s námi trvale)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List1!$A$2:$A$4</c:f>
              <c:strCache>
                <c:ptCount val="3"/>
                <c:pt idx="0">
                  <c:v>celkem</c:v>
                </c:pt>
                <c:pt idx="1">
                  <c:v>respodent - muž</c:v>
                </c:pt>
                <c:pt idx="2">
                  <c:v>respondentka - žena</c:v>
                </c:pt>
              </c:strCache>
            </c:strRef>
          </c:cat>
          <c:val>
            <c:numRef>
              <c:f>List1!$E$2:$E$4</c:f>
              <c:numCache>
                <c:formatCode>0.0%</c:formatCode>
                <c:ptCount val="3"/>
                <c:pt idx="0">
                  <c:v>0.1125</c:v>
                </c:pt>
                <c:pt idx="1">
                  <c:v>0.19072164948453607</c:v>
                </c:pt>
                <c:pt idx="2">
                  <c:v>3.8834951456310683E-2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74D-414C-97C6-649E3D43D41C}"/>
            </c:ext>
          </c:extLst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Biologické děti partnera/partnerky z předchozího vztahu (na střídavou péči, opakovaně, ale ne trvale)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List1!$A$2:$A$4</c:f>
              <c:strCache>
                <c:ptCount val="3"/>
                <c:pt idx="0">
                  <c:v>celkem</c:v>
                </c:pt>
                <c:pt idx="1">
                  <c:v>respodent - muž</c:v>
                </c:pt>
                <c:pt idx="2">
                  <c:v>respondentka - žena</c:v>
                </c:pt>
              </c:strCache>
            </c:strRef>
          </c:cat>
          <c:val>
            <c:numRef>
              <c:f>List1!$F$2:$F$4</c:f>
              <c:numCache>
                <c:formatCode>0.0%</c:formatCode>
                <c:ptCount val="3"/>
                <c:pt idx="0">
                  <c:v>5.8749999999999997E-2</c:v>
                </c:pt>
                <c:pt idx="1">
                  <c:v>4.6391752577319589E-2</c:v>
                </c:pt>
                <c:pt idx="2">
                  <c:v>7.0388349514563103E-2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74D-414C-97C6-649E3D43D41C}"/>
            </c:ext>
          </c:extLst>
        </c:ser>
        <c:ser>
          <c:idx val="5"/>
          <c:order val="5"/>
          <c:tx>
            <c:strRef>
              <c:f>List1!$G$1</c:f>
              <c:strCache>
                <c:ptCount val="1"/>
                <c:pt idx="0">
                  <c:v>Jinak, pokaždé jinak, jak kdo z dětí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List1!$A$2:$A$4</c:f>
              <c:strCache>
                <c:ptCount val="3"/>
                <c:pt idx="0">
                  <c:v>celkem</c:v>
                </c:pt>
                <c:pt idx="1">
                  <c:v>respodent - muž</c:v>
                </c:pt>
                <c:pt idx="2">
                  <c:v>respondentka - žena</c:v>
                </c:pt>
              </c:strCache>
            </c:strRef>
          </c:cat>
          <c:val>
            <c:numRef>
              <c:f>List1!$G$2:$G$4</c:f>
              <c:numCache>
                <c:formatCode>0.0%</c:formatCode>
                <c:ptCount val="3"/>
                <c:pt idx="0">
                  <c:v>4.4999999999999998E-2</c:v>
                </c:pt>
                <c:pt idx="1">
                  <c:v>4.6391752577319589E-2</c:v>
                </c:pt>
                <c:pt idx="2">
                  <c:v>4.3689320388349516E-2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74D-414C-97C6-649E3D43D41C}"/>
            </c:ext>
          </c:extLst>
        </c:ser>
        <c:ser>
          <c:idx val="6"/>
          <c:order val="6"/>
          <c:tx>
            <c:strRef>
              <c:f>List1!$H$1</c:f>
              <c:strCache>
                <c:ptCount val="1"/>
                <c:pt idx="0">
                  <c:v>Žádné děti s námi nežijí ve společné domácnosti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List1!$A$2:$A$4</c:f>
              <c:strCache>
                <c:ptCount val="3"/>
                <c:pt idx="0">
                  <c:v>celkem</c:v>
                </c:pt>
                <c:pt idx="1">
                  <c:v>respodent - muž</c:v>
                </c:pt>
                <c:pt idx="2">
                  <c:v>respondentka - žena</c:v>
                </c:pt>
              </c:strCache>
            </c:strRef>
          </c:cat>
          <c:val>
            <c:numRef>
              <c:f>List1!$H$2:$H$4</c:f>
              <c:numCache>
                <c:formatCode>0.0%</c:formatCode>
                <c:ptCount val="3"/>
                <c:pt idx="0">
                  <c:v>8.1250000000000003E-2</c:v>
                </c:pt>
                <c:pt idx="1">
                  <c:v>7.9896907216494839E-2</c:v>
                </c:pt>
                <c:pt idx="2">
                  <c:v>8.2524271844660199E-2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74D-414C-97C6-649E3D43D4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8"/>
        <c:overlap val="100"/>
        <c:axId val="1728609872"/>
        <c:axId val="1728624272"/>
      </c:barChart>
      <c:catAx>
        <c:axId val="1728609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28624272"/>
        <c:crosses val="autoZero"/>
        <c:auto val="1"/>
        <c:lblAlgn val="ctr"/>
        <c:lblOffset val="100"/>
        <c:noMultiLvlLbl val="0"/>
      </c:catAx>
      <c:valAx>
        <c:axId val="1728624272"/>
        <c:scaling>
          <c:orientation val="minMax"/>
          <c:max val="1.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28609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8326191874130504"/>
          <c:y val="2.8693405735950223E-2"/>
          <c:w val="0.29825526179024597"/>
          <c:h val="0.840642676232991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703756741036634"/>
          <c:y val="8.5136104197516813E-2"/>
          <c:w val="0.79628480886281161"/>
          <c:h val="0.7951762188544447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'G19'!$E$50</c:f>
              <c:strCache>
                <c:ptCount val="1"/>
                <c:pt idx="0">
                  <c:v>sdílející partner</c:v>
                </c:pt>
              </c:strCache>
            </c:strRef>
          </c:tx>
          <c:spPr>
            <a:solidFill>
              <a:schemeClr val="accent1">
                <a:lumMod val="75000"/>
                <a:lumOff val="2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8"/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900" b="1" i="0" u="none" strike="noStrike" kern="1200" baseline="0">
                        <a:solidFill>
                          <a:schemeClr val="tx1"/>
                        </a:solidFill>
                        <a:latin typeface="Poppins"/>
                        <a:ea typeface="+mn-ea"/>
                        <a:cs typeface="+mn-cs"/>
                      </a:defRPr>
                    </a:pPr>
                    <a:fld id="{98999983-E0A8-47A9-956E-84DF19A88585}" type="VALUE">
                      <a:rPr lang="en-US" b="0">
                        <a:solidFill>
                          <a:schemeClr val="tx1"/>
                        </a:solidFill>
                      </a:rPr>
                      <a:pPr>
                        <a:defRPr b="1">
                          <a:solidFill>
                            <a:schemeClr val="tx1"/>
                          </a:solidFill>
                        </a:defRPr>
                      </a:pPr>
                      <a:t>[HODNOTA]</a:t>
                    </a:fld>
                    <a:endParaRPr lang="cs-CZ"/>
                  </a:p>
                </c:rich>
              </c:tx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Poppins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9A6-449F-839F-D4A3D0413E1C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'G19'!$C$51:$D$68</c:f>
              <c:multiLvlStrCache>
                <c:ptCount val="18"/>
                <c:lvl>
                  <c:pt idx="0">
                    <c:v>Celkem 2026</c:v>
                  </c:pt>
                  <c:pt idx="1">
                    <c:v>muž</c:v>
                  </c:pt>
                  <c:pt idx="2">
                    <c:v>žena</c:v>
                  </c:pt>
                  <c:pt idx="3">
                    <c:v>30 - 39 let</c:v>
                  </c:pt>
                  <c:pt idx="4">
                    <c:v>40 - 49 let</c:v>
                  </c:pt>
                  <c:pt idx="5">
                    <c:v>50 - 60 let</c:v>
                  </c:pt>
                  <c:pt idx="6">
                    <c:v>bez maturity</c:v>
                  </c:pt>
                  <c:pt idx="7">
                    <c:v>s maturitou</c:v>
                  </c:pt>
                  <c:pt idx="8">
                    <c:v>vysokoškolské</c:v>
                  </c:pt>
                  <c:pt idx="9">
                    <c:v>manželé</c:v>
                  </c:pt>
                  <c:pt idx="10">
                    <c:v>partneři</c:v>
                  </c:pt>
                  <c:pt idx="11">
                    <c:v>do 4.999 obyvatel</c:v>
                  </c:pt>
                  <c:pt idx="12">
                    <c:v>5.000 - 19.999 obyvatel</c:v>
                  </c:pt>
                  <c:pt idx="13">
                    <c:v>20.000 - 99.999 obyvatel</c:v>
                  </c:pt>
                  <c:pt idx="14">
                    <c:v>100.000 nebo více obyvatel</c:v>
                  </c:pt>
                  <c:pt idx="15">
                    <c:v>Praha</c:v>
                  </c:pt>
                  <c:pt idx="16">
                    <c:v>Čechy</c:v>
                  </c:pt>
                  <c:pt idx="17">
                    <c:v>Morava</c:v>
                  </c:pt>
                </c:lvl>
                <c:lvl>
                  <c:pt idx="1">
                    <c:v>Pohlaví</c:v>
                  </c:pt>
                  <c:pt idx="3">
                    <c:v>Věk</c:v>
                  </c:pt>
                  <c:pt idx="6">
                    <c:v>Vzdělání</c:v>
                  </c:pt>
                  <c:pt idx="9">
                    <c:v>Rodinný stav</c:v>
                  </c:pt>
                  <c:pt idx="11">
                    <c:v>Velikost místa bydliště</c:v>
                  </c:pt>
                  <c:pt idx="15">
                    <c:v>Region</c:v>
                  </c:pt>
                </c:lvl>
              </c:multiLvlStrCache>
            </c:multiLvlStrRef>
          </c:cat>
          <c:val>
            <c:numRef>
              <c:f>'G19'!$E$51:$E$68</c:f>
              <c:numCache>
                <c:formatCode>0.0%</c:formatCode>
                <c:ptCount val="18"/>
                <c:pt idx="0">
                  <c:v>0.40899999999999997</c:v>
                </c:pt>
                <c:pt idx="1">
                  <c:v>0.43041237113402064</c:v>
                </c:pt>
                <c:pt idx="2">
                  <c:v>0.38834951456310679</c:v>
                </c:pt>
                <c:pt idx="3">
                  <c:v>0.4238683127572016</c:v>
                </c:pt>
                <c:pt idx="4">
                  <c:v>0.38176638176638178</c:v>
                </c:pt>
                <c:pt idx="5">
                  <c:v>0.43689320388349517</c:v>
                </c:pt>
                <c:pt idx="6">
                  <c:v>0.48447204968944102</c:v>
                </c:pt>
                <c:pt idx="7">
                  <c:v>0.37673130193905818</c:v>
                </c:pt>
                <c:pt idx="8">
                  <c:v>0.40647482014388486</c:v>
                </c:pt>
                <c:pt idx="9">
                  <c:v>0.45788336933045359</c:v>
                </c:pt>
                <c:pt idx="10">
                  <c:v>0.34124629080118696</c:v>
                </c:pt>
                <c:pt idx="11">
                  <c:v>0.4017857142857143</c:v>
                </c:pt>
                <c:pt idx="12">
                  <c:v>0.45925925925925926</c:v>
                </c:pt>
                <c:pt idx="13">
                  <c:v>0.40350877192982459</c:v>
                </c:pt>
                <c:pt idx="14">
                  <c:v>0.38967136150234744</c:v>
                </c:pt>
                <c:pt idx="15">
                  <c:v>0.46153846153846151</c:v>
                </c:pt>
                <c:pt idx="16">
                  <c:v>0.40310077519379844</c:v>
                </c:pt>
                <c:pt idx="17">
                  <c:v>0.39527027027027023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32-4CCB-AC6A-9B2F3D479BDD}"/>
            </c:ext>
          </c:extLst>
        </c:ser>
        <c:ser>
          <c:idx val="1"/>
          <c:order val="1"/>
          <c:tx>
            <c:strRef>
              <c:f>'G19'!$F$50</c:f>
              <c:strCache>
                <c:ptCount val="1"/>
                <c:pt idx="0">
                  <c:v>férový vyvažovač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'G19'!$C$51:$D$68</c:f>
              <c:multiLvlStrCache>
                <c:ptCount val="18"/>
                <c:lvl>
                  <c:pt idx="0">
                    <c:v>Celkem 2026</c:v>
                  </c:pt>
                  <c:pt idx="1">
                    <c:v>muž</c:v>
                  </c:pt>
                  <c:pt idx="2">
                    <c:v>žena</c:v>
                  </c:pt>
                  <c:pt idx="3">
                    <c:v>30 - 39 let</c:v>
                  </c:pt>
                  <c:pt idx="4">
                    <c:v>40 - 49 let</c:v>
                  </c:pt>
                  <c:pt idx="5">
                    <c:v>50 - 60 let</c:v>
                  </c:pt>
                  <c:pt idx="6">
                    <c:v>bez maturity</c:v>
                  </c:pt>
                  <c:pt idx="7">
                    <c:v>s maturitou</c:v>
                  </c:pt>
                  <c:pt idx="8">
                    <c:v>vysokoškolské</c:v>
                  </c:pt>
                  <c:pt idx="9">
                    <c:v>manželé</c:v>
                  </c:pt>
                  <c:pt idx="10">
                    <c:v>partneři</c:v>
                  </c:pt>
                  <c:pt idx="11">
                    <c:v>do 4.999 obyvatel</c:v>
                  </c:pt>
                  <c:pt idx="12">
                    <c:v>5.000 - 19.999 obyvatel</c:v>
                  </c:pt>
                  <c:pt idx="13">
                    <c:v>20.000 - 99.999 obyvatel</c:v>
                  </c:pt>
                  <c:pt idx="14">
                    <c:v>100.000 nebo více obyvatel</c:v>
                  </c:pt>
                  <c:pt idx="15">
                    <c:v>Praha</c:v>
                  </c:pt>
                  <c:pt idx="16">
                    <c:v>Čechy</c:v>
                  </c:pt>
                  <c:pt idx="17">
                    <c:v>Morava</c:v>
                  </c:pt>
                </c:lvl>
                <c:lvl>
                  <c:pt idx="1">
                    <c:v>Pohlaví</c:v>
                  </c:pt>
                  <c:pt idx="3">
                    <c:v>Věk</c:v>
                  </c:pt>
                  <c:pt idx="6">
                    <c:v>Vzdělání</c:v>
                  </c:pt>
                  <c:pt idx="9">
                    <c:v>Rodinný stav</c:v>
                  </c:pt>
                  <c:pt idx="11">
                    <c:v>Velikost místa bydliště</c:v>
                  </c:pt>
                  <c:pt idx="15">
                    <c:v>Region</c:v>
                  </c:pt>
                </c:lvl>
              </c:multiLvlStrCache>
            </c:multiLvlStrRef>
          </c:cat>
          <c:val>
            <c:numRef>
              <c:f>'G19'!$F$51:$F$68</c:f>
              <c:numCache>
                <c:formatCode>0.0%</c:formatCode>
                <c:ptCount val="18"/>
                <c:pt idx="0">
                  <c:v>0.32129999999999997</c:v>
                </c:pt>
                <c:pt idx="1">
                  <c:v>0.32216494845360827</c:v>
                </c:pt>
                <c:pt idx="2">
                  <c:v>0.32038834951456308</c:v>
                </c:pt>
                <c:pt idx="3">
                  <c:v>0.34156378600823045</c:v>
                </c:pt>
                <c:pt idx="4">
                  <c:v>0.34188034188034189</c:v>
                </c:pt>
                <c:pt idx="5">
                  <c:v>0.26213592233009708</c:v>
                </c:pt>
                <c:pt idx="6">
                  <c:v>0.26708074534161491</c:v>
                </c:pt>
                <c:pt idx="7">
                  <c:v>0.33518005540166207</c:v>
                </c:pt>
                <c:pt idx="8">
                  <c:v>0.3345323741007194</c:v>
                </c:pt>
                <c:pt idx="9">
                  <c:v>0.28725701943844489</c:v>
                </c:pt>
                <c:pt idx="10">
                  <c:v>0.36795252225519287</c:v>
                </c:pt>
                <c:pt idx="11">
                  <c:v>0.32589285714285715</c:v>
                </c:pt>
                <c:pt idx="12">
                  <c:v>0.2814814814814815</c:v>
                </c:pt>
                <c:pt idx="13">
                  <c:v>0.31140350877192985</c:v>
                </c:pt>
                <c:pt idx="14">
                  <c:v>0.352112676056338</c:v>
                </c:pt>
                <c:pt idx="15">
                  <c:v>0.30769230769230771</c:v>
                </c:pt>
                <c:pt idx="16">
                  <c:v>0.32816537467700257</c:v>
                </c:pt>
                <c:pt idx="17">
                  <c:v>0.3175675675675676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632-4CCB-AC6A-9B2F3D479BDD}"/>
            </c:ext>
          </c:extLst>
        </c:ser>
        <c:ser>
          <c:idx val="2"/>
          <c:order val="2"/>
          <c:tx>
            <c:strRef>
              <c:f>'G19'!$G$50</c:f>
              <c:strCache>
                <c:ptCount val="1"/>
                <c:pt idx="0">
                  <c:v>oddělující správce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'G19'!$C$51:$D$68</c:f>
              <c:multiLvlStrCache>
                <c:ptCount val="18"/>
                <c:lvl>
                  <c:pt idx="0">
                    <c:v>Celkem 2026</c:v>
                  </c:pt>
                  <c:pt idx="1">
                    <c:v>muž</c:v>
                  </c:pt>
                  <c:pt idx="2">
                    <c:v>žena</c:v>
                  </c:pt>
                  <c:pt idx="3">
                    <c:v>30 - 39 let</c:v>
                  </c:pt>
                  <c:pt idx="4">
                    <c:v>40 - 49 let</c:v>
                  </c:pt>
                  <c:pt idx="5">
                    <c:v>50 - 60 let</c:v>
                  </c:pt>
                  <c:pt idx="6">
                    <c:v>bez maturity</c:v>
                  </c:pt>
                  <c:pt idx="7">
                    <c:v>s maturitou</c:v>
                  </c:pt>
                  <c:pt idx="8">
                    <c:v>vysokoškolské</c:v>
                  </c:pt>
                  <c:pt idx="9">
                    <c:v>manželé</c:v>
                  </c:pt>
                  <c:pt idx="10">
                    <c:v>partneři</c:v>
                  </c:pt>
                  <c:pt idx="11">
                    <c:v>do 4.999 obyvatel</c:v>
                  </c:pt>
                  <c:pt idx="12">
                    <c:v>5.000 - 19.999 obyvatel</c:v>
                  </c:pt>
                  <c:pt idx="13">
                    <c:v>20.000 - 99.999 obyvatel</c:v>
                  </c:pt>
                  <c:pt idx="14">
                    <c:v>100.000 nebo více obyvatel</c:v>
                  </c:pt>
                  <c:pt idx="15">
                    <c:v>Praha</c:v>
                  </c:pt>
                  <c:pt idx="16">
                    <c:v>Čechy</c:v>
                  </c:pt>
                  <c:pt idx="17">
                    <c:v>Morava</c:v>
                  </c:pt>
                </c:lvl>
                <c:lvl>
                  <c:pt idx="1">
                    <c:v>Pohlaví</c:v>
                  </c:pt>
                  <c:pt idx="3">
                    <c:v>Věk</c:v>
                  </c:pt>
                  <c:pt idx="6">
                    <c:v>Vzdělání</c:v>
                  </c:pt>
                  <c:pt idx="9">
                    <c:v>Rodinný stav</c:v>
                  </c:pt>
                  <c:pt idx="11">
                    <c:v>Velikost místa bydliště</c:v>
                  </c:pt>
                  <c:pt idx="15">
                    <c:v>Region</c:v>
                  </c:pt>
                </c:lvl>
              </c:multiLvlStrCache>
            </c:multiLvlStrRef>
          </c:cat>
          <c:val>
            <c:numRef>
              <c:f>'G19'!$G$51:$G$68</c:f>
              <c:numCache>
                <c:formatCode>0.0%</c:formatCode>
                <c:ptCount val="18"/>
                <c:pt idx="0">
                  <c:v>0.1263</c:v>
                </c:pt>
                <c:pt idx="1">
                  <c:v>0.1056701030927835</c:v>
                </c:pt>
                <c:pt idx="2">
                  <c:v>0.14563106796116507</c:v>
                </c:pt>
                <c:pt idx="3">
                  <c:v>0.1111111111111111</c:v>
                </c:pt>
                <c:pt idx="4">
                  <c:v>0.13390313390313391</c:v>
                </c:pt>
                <c:pt idx="5">
                  <c:v>0.13106796116504854</c:v>
                </c:pt>
                <c:pt idx="6">
                  <c:v>0.11180124223602485</c:v>
                </c:pt>
                <c:pt idx="7">
                  <c:v>0.12188365650969529</c:v>
                </c:pt>
                <c:pt idx="8">
                  <c:v>0.14028776978417265</c:v>
                </c:pt>
                <c:pt idx="9">
                  <c:v>0.11015118790496761</c:v>
                </c:pt>
                <c:pt idx="10">
                  <c:v>0.14836795252225518</c:v>
                </c:pt>
                <c:pt idx="11">
                  <c:v>0.13839285714285712</c:v>
                </c:pt>
                <c:pt idx="12">
                  <c:v>8.8888888888888892E-2</c:v>
                </c:pt>
                <c:pt idx="13">
                  <c:v>0.14473684210526316</c:v>
                </c:pt>
                <c:pt idx="14">
                  <c:v>0.11737089201877934</c:v>
                </c:pt>
                <c:pt idx="15">
                  <c:v>0.14529914529914531</c:v>
                </c:pt>
                <c:pt idx="16">
                  <c:v>0.11627906976744186</c:v>
                </c:pt>
                <c:pt idx="17">
                  <c:v>0.13175675675675674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65-4FFF-82C1-A99F6422B59C}"/>
            </c:ext>
          </c:extLst>
        </c:ser>
        <c:ser>
          <c:idx val="3"/>
          <c:order val="3"/>
          <c:tx>
            <c:strRef>
              <c:f>'G19'!$H$50</c:f>
              <c:strCache>
                <c:ptCount val="1"/>
                <c:pt idx="0">
                  <c:v>vztahový idealista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'G19'!$C$51:$D$68</c:f>
              <c:multiLvlStrCache>
                <c:ptCount val="18"/>
                <c:lvl>
                  <c:pt idx="0">
                    <c:v>Celkem 2026</c:v>
                  </c:pt>
                  <c:pt idx="1">
                    <c:v>muž</c:v>
                  </c:pt>
                  <c:pt idx="2">
                    <c:v>žena</c:v>
                  </c:pt>
                  <c:pt idx="3">
                    <c:v>30 - 39 let</c:v>
                  </c:pt>
                  <c:pt idx="4">
                    <c:v>40 - 49 let</c:v>
                  </c:pt>
                  <c:pt idx="5">
                    <c:v>50 - 60 let</c:v>
                  </c:pt>
                  <c:pt idx="6">
                    <c:v>bez maturity</c:v>
                  </c:pt>
                  <c:pt idx="7">
                    <c:v>s maturitou</c:v>
                  </c:pt>
                  <c:pt idx="8">
                    <c:v>vysokoškolské</c:v>
                  </c:pt>
                  <c:pt idx="9">
                    <c:v>manželé</c:v>
                  </c:pt>
                  <c:pt idx="10">
                    <c:v>partneři</c:v>
                  </c:pt>
                  <c:pt idx="11">
                    <c:v>do 4.999 obyvatel</c:v>
                  </c:pt>
                  <c:pt idx="12">
                    <c:v>5.000 - 19.999 obyvatel</c:v>
                  </c:pt>
                  <c:pt idx="13">
                    <c:v>20.000 - 99.999 obyvatel</c:v>
                  </c:pt>
                  <c:pt idx="14">
                    <c:v>100.000 nebo více obyvatel</c:v>
                  </c:pt>
                  <c:pt idx="15">
                    <c:v>Praha</c:v>
                  </c:pt>
                  <c:pt idx="16">
                    <c:v>Čechy</c:v>
                  </c:pt>
                  <c:pt idx="17">
                    <c:v>Morava</c:v>
                  </c:pt>
                </c:lvl>
                <c:lvl>
                  <c:pt idx="1">
                    <c:v>Pohlaví</c:v>
                  </c:pt>
                  <c:pt idx="3">
                    <c:v>Věk</c:v>
                  </c:pt>
                  <c:pt idx="6">
                    <c:v>Vzdělání</c:v>
                  </c:pt>
                  <c:pt idx="9">
                    <c:v>Rodinný stav</c:v>
                  </c:pt>
                  <c:pt idx="11">
                    <c:v>Velikost místa bydliště</c:v>
                  </c:pt>
                  <c:pt idx="15">
                    <c:v>Region</c:v>
                  </c:pt>
                </c:lvl>
              </c:multiLvlStrCache>
            </c:multiLvlStrRef>
          </c:cat>
          <c:val>
            <c:numRef>
              <c:f>'G19'!$H$51:$H$68</c:f>
              <c:numCache>
                <c:formatCode>0.0%</c:formatCode>
                <c:ptCount val="18"/>
                <c:pt idx="0">
                  <c:v>8.7499999999999994E-2</c:v>
                </c:pt>
                <c:pt idx="1">
                  <c:v>0.10051546391752578</c:v>
                </c:pt>
                <c:pt idx="2">
                  <c:v>7.5242718446601936E-2</c:v>
                </c:pt>
                <c:pt idx="3">
                  <c:v>8.2304526748971193E-2</c:v>
                </c:pt>
                <c:pt idx="4">
                  <c:v>8.5470085470085472E-2</c:v>
                </c:pt>
                <c:pt idx="5">
                  <c:v>9.7087378640776698E-2</c:v>
                </c:pt>
                <c:pt idx="6">
                  <c:v>7.4534161490683232E-2</c:v>
                </c:pt>
                <c:pt idx="7">
                  <c:v>0.10526315789473685</c:v>
                </c:pt>
                <c:pt idx="8">
                  <c:v>7.1942446043165464E-2</c:v>
                </c:pt>
                <c:pt idx="9">
                  <c:v>8.2073434125269976E-2</c:v>
                </c:pt>
                <c:pt idx="10">
                  <c:v>9.4955489614243313E-2</c:v>
                </c:pt>
                <c:pt idx="11">
                  <c:v>8.4821428571428575E-2</c:v>
                </c:pt>
                <c:pt idx="12">
                  <c:v>8.1481481481481488E-2</c:v>
                </c:pt>
                <c:pt idx="13">
                  <c:v>7.4561403508771926E-2</c:v>
                </c:pt>
                <c:pt idx="14">
                  <c:v>0.107981220657277</c:v>
                </c:pt>
                <c:pt idx="15">
                  <c:v>7.6923076923076927E-2</c:v>
                </c:pt>
                <c:pt idx="16">
                  <c:v>8.5271317829457349E-2</c:v>
                </c:pt>
                <c:pt idx="17">
                  <c:v>9.45945945945946E-2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8CB-45EE-BEE8-8DA16DD7E0A9}"/>
            </c:ext>
          </c:extLst>
        </c:ser>
        <c:ser>
          <c:idx val="4"/>
          <c:order val="4"/>
          <c:tx>
            <c:strRef>
              <c:f>'G19'!$I$50</c:f>
              <c:strCache>
                <c:ptCount val="1"/>
                <c:pt idx="0">
                  <c:v>opatrný ochránce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'G19'!$C$51:$D$68</c:f>
              <c:multiLvlStrCache>
                <c:ptCount val="18"/>
                <c:lvl>
                  <c:pt idx="0">
                    <c:v>Celkem 2026</c:v>
                  </c:pt>
                  <c:pt idx="1">
                    <c:v>muž</c:v>
                  </c:pt>
                  <c:pt idx="2">
                    <c:v>žena</c:v>
                  </c:pt>
                  <c:pt idx="3">
                    <c:v>30 - 39 let</c:v>
                  </c:pt>
                  <c:pt idx="4">
                    <c:v>40 - 49 let</c:v>
                  </c:pt>
                  <c:pt idx="5">
                    <c:v>50 - 60 let</c:v>
                  </c:pt>
                  <c:pt idx="6">
                    <c:v>bez maturity</c:v>
                  </c:pt>
                  <c:pt idx="7">
                    <c:v>s maturitou</c:v>
                  </c:pt>
                  <c:pt idx="8">
                    <c:v>vysokoškolské</c:v>
                  </c:pt>
                  <c:pt idx="9">
                    <c:v>manželé</c:v>
                  </c:pt>
                  <c:pt idx="10">
                    <c:v>partneři</c:v>
                  </c:pt>
                  <c:pt idx="11">
                    <c:v>do 4.999 obyvatel</c:v>
                  </c:pt>
                  <c:pt idx="12">
                    <c:v>5.000 - 19.999 obyvatel</c:v>
                  </c:pt>
                  <c:pt idx="13">
                    <c:v>20.000 - 99.999 obyvatel</c:v>
                  </c:pt>
                  <c:pt idx="14">
                    <c:v>100.000 nebo více obyvatel</c:v>
                  </c:pt>
                  <c:pt idx="15">
                    <c:v>Praha</c:v>
                  </c:pt>
                  <c:pt idx="16">
                    <c:v>Čechy</c:v>
                  </c:pt>
                  <c:pt idx="17">
                    <c:v>Morava</c:v>
                  </c:pt>
                </c:lvl>
                <c:lvl>
                  <c:pt idx="1">
                    <c:v>Pohlaví</c:v>
                  </c:pt>
                  <c:pt idx="3">
                    <c:v>Věk</c:v>
                  </c:pt>
                  <c:pt idx="6">
                    <c:v>Vzdělání</c:v>
                  </c:pt>
                  <c:pt idx="9">
                    <c:v>Rodinný stav</c:v>
                  </c:pt>
                  <c:pt idx="11">
                    <c:v>Velikost místa bydliště</c:v>
                  </c:pt>
                  <c:pt idx="15">
                    <c:v>Region</c:v>
                  </c:pt>
                </c:lvl>
              </c:multiLvlStrCache>
            </c:multiLvlStrRef>
          </c:cat>
          <c:val>
            <c:numRef>
              <c:f>'G19'!$I$51:$I$68</c:f>
              <c:numCache>
                <c:formatCode>0.0%</c:formatCode>
                <c:ptCount val="18"/>
                <c:pt idx="0">
                  <c:v>5.6250000000000001E-2</c:v>
                </c:pt>
                <c:pt idx="1">
                  <c:v>4.1237113402061848E-2</c:v>
                </c:pt>
                <c:pt idx="2">
                  <c:v>7.0388349514563103E-2</c:v>
                </c:pt>
                <c:pt idx="3">
                  <c:v>4.1152263374485597E-2</c:v>
                </c:pt>
                <c:pt idx="4">
                  <c:v>5.6980056980056981E-2</c:v>
                </c:pt>
                <c:pt idx="5">
                  <c:v>7.2815533980582534E-2</c:v>
                </c:pt>
                <c:pt idx="6">
                  <c:v>6.2111801242236024E-2</c:v>
                </c:pt>
                <c:pt idx="7">
                  <c:v>6.0941828254847646E-2</c:v>
                </c:pt>
                <c:pt idx="8">
                  <c:v>4.6762589928057555E-2</c:v>
                </c:pt>
                <c:pt idx="9">
                  <c:v>6.2634989200863925E-2</c:v>
                </c:pt>
                <c:pt idx="10">
                  <c:v>4.7477744807121657E-2</c:v>
                </c:pt>
                <c:pt idx="11">
                  <c:v>4.9107142857142856E-2</c:v>
                </c:pt>
                <c:pt idx="12">
                  <c:v>8.8888888888888892E-2</c:v>
                </c:pt>
                <c:pt idx="13">
                  <c:v>6.5789473684210523E-2</c:v>
                </c:pt>
                <c:pt idx="14">
                  <c:v>3.2863849765258218E-2</c:v>
                </c:pt>
                <c:pt idx="15">
                  <c:v>8.5470085470085461E-3</c:v>
                </c:pt>
                <c:pt idx="16">
                  <c:v>6.7183462532299745E-2</c:v>
                </c:pt>
                <c:pt idx="17">
                  <c:v>6.0810810810810807E-2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8CB-45EE-BEE8-8DA16DD7E0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"/>
        <c:overlap val="100"/>
        <c:axId val="1864277456"/>
        <c:axId val="1864267056"/>
      </c:barChart>
      <c:catAx>
        <c:axId val="186427745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Poppins"/>
                <a:ea typeface="+mn-ea"/>
                <a:cs typeface="+mn-cs"/>
              </a:defRPr>
            </a:pPr>
            <a:endParaRPr lang="cs-CZ"/>
          </a:p>
        </c:txPr>
        <c:crossAx val="1864267056"/>
        <c:crosses val="autoZero"/>
        <c:auto val="1"/>
        <c:lblAlgn val="ctr"/>
        <c:lblOffset val="100"/>
        <c:noMultiLvlLbl val="0"/>
      </c:catAx>
      <c:valAx>
        <c:axId val="1864267056"/>
        <c:scaling>
          <c:orientation val="minMax"/>
          <c:max val="1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Poppins"/>
                <a:ea typeface="+mn-ea"/>
                <a:cs typeface="+mn-cs"/>
              </a:defRPr>
            </a:pPr>
            <a:endParaRPr lang="cs-CZ"/>
          </a:p>
        </c:txPr>
        <c:crossAx val="18642774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1622489159852279"/>
          <c:y val="0.88955702134432091"/>
          <c:w val="0.68377510840147715"/>
          <c:h val="8.325468375827581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bg1"/>
              </a:solidFill>
              <a:latin typeface="Poppins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bg1"/>
          </a:solidFill>
          <a:latin typeface="Poppins"/>
        </a:defRPr>
      </a:pPr>
      <a:endParaRPr lang="cs-CZ"/>
    </a:p>
  </c:txPr>
  <c:externalData r:id="rId3">
    <c:autoUpdate val="0"/>
  </c:externalData>
  <c:userShapes r:id="rId4"/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887090233340876"/>
          <c:y val="0.33497587101993564"/>
          <c:w val="0.5808369773068669"/>
          <c:h val="0.56430106194073248"/>
        </c:manualLayout>
      </c:layout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007FA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D2A-4E81-8F05-78A9FB9B821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D2A-4E81-8F05-78A9FB9B821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D2A-4E81-8F05-78A9FB9B821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D2A-4E81-8F05-78A9FB9B821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2D2A-4E81-8F05-78A9FB9B8219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2D2A-4E81-8F05-78A9FB9B8219}"/>
              </c:ext>
            </c:extLst>
          </c:dPt>
          <c:dLbls>
            <c:dLbl>
              <c:idx val="0"/>
              <c:layout>
                <c:manualLayout>
                  <c:x val="0.2917520386759882"/>
                  <c:y val="-6.32483068765794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D2A-4E81-8F05-78A9FB9B8219}"/>
                </c:ext>
              </c:extLst>
            </c:dLbl>
            <c:dLbl>
              <c:idx val="1"/>
              <c:layout>
                <c:manualLayout>
                  <c:x val="0.50384781581821192"/>
                  <c:y val="9.255538469228639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D2A-4E81-8F05-78A9FB9B8219}"/>
                </c:ext>
              </c:extLst>
            </c:dLbl>
            <c:dLbl>
              <c:idx val="2"/>
              <c:layout>
                <c:manualLayout>
                  <c:x val="-0.15263945698086098"/>
                  <c:y val="0.2412806703103151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350444947014929"/>
                      <c:h val="0.1516319594118884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2D2A-4E81-8F05-78A9FB9B8219}"/>
                </c:ext>
              </c:extLst>
            </c:dLbl>
            <c:dLbl>
              <c:idx val="3"/>
              <c:layout>
                <c:manualLayout>
                  <c:x val="-0.29416321254934363"/>
                  <c:y val="-9.135866548839258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D2A-4E81-8F05-78A9FB9B8219}"/>
                </c:ext>
              </c:extLst>
            </c:dLbl>
            <c:dLbl>
              <c:idx val="4"/>
              <c:layout>
                <c:manualLayout>
                  <c:x val="-0.10368047655427685"/>
                  <c:y val="-0.14055179305906551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D2A-4E81-8F05-78A9FB9B8219}"/>
                </c:ext>
              </c:extLst>
            </c:dLbl>
            <c:dLbl>
              <c:idx val="5"/>
              <c:layout>
                <c:manualLayout>
                  <c:x val="-0.14225925852796126"/>
                  <c:y val="-0.1054138447942991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D2A-4E81-8F05-78A9FB9B82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-18"/>
                    <a:ea typeface="+mn-ea"/>
                    <a:cs typeface="Poppins" panose="00000500000000000000" pitchFamily="2" charset="-18"/>
                  </a:defRPr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bg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List1!$A$2:$A$6</c:f>
              <c:strCache>
                <c:ptCount val="5"/>
                <c:pt idx="0">
                  <c:v>Sdílející partner</c:v>
                </c:pt>
                <c:pt idx="1">
                  <c:v>Férový vyvažovač</c:v>
                </c:pt>
                <c:pt idx="2">
                  <c:v>Oddělující správce</c:v>
                </c:pt>
                <c:pt idx="3">
                  <c:v>Vztahový idealista</c:v>
                </c:pt>
                <c:pt idx="4">
                  <c:v>Opatrný ochránce</c:v>
                </c:pt>
              </c:strCache>
            </c:strRef>
          </c:cat>
          <c:val>
            <c:numRef>
              <c:f>List1!$B$2:$B$6</c:f>
              <c:numCache>
                <c:formatCode>0.00%</c:formatCode>
                <c:ptCount val="5"/>
                <c:pt idx="0">
                  <c:v>0.40899999999999997</c:v>
                </c:pt>
                <c:pt idx="1">
                  <c:v>0.32100000000000001</c:v>
                </c:pt>
                <c:pt idx="2">
                  <c:v>0.126</c:v>
                </c:pt>
                <c:pt idx="3">
                  <c:v>8.7999999999999995E-2</c:v>
                </c:pt>
                <c:pt idx="4">
                  <c:v>5.6000000000000001E-2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D2A-4E81-8F05-78A9FB9B82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887090233340876"/>
          <c:y val="0.33497587101993564"/>
          <c:w val="0.5808369773068669"/>
          <c:h val="0.56430106194073248"/>
        </c:manualLayout>
      </c:layout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007FA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2B2-46AE-B71E-00A4790F395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2B2-46AE-B71E-00A4790F395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2B2-46AE-B71E-00A4790F395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2B2-46AE-B71E-00A4790F395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42B2-46AE-B71E-00A4790F395D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42B2-46AE-B71E-00A4790F395D}"/>
              </c:ext>
            </c:extLst>
          </c:dPt>
          <c:dLbls>
            <c:dLbl>
              <c:idx val="0"/>
              <c:layout>
                <c:manualLayout>
                  <c:x val="0.25076208282894857"/>
                  <c:y val="-5.856324710794395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2B2-46AE-B71E-00A4790F395D}"/>
                </c:ext>
              </c:extLst>
            </c:dLbl>
            <c:dLbl>
              <c:idx val="1"/>
              <c:layout>
                <c:manualLayout>
                  <c:x val="0.39775616539057979"/>
                  <c:y val="7.620932183022027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2B2-46AE-B71E-00A4790F395D}"/>
                </c:ext>
              </c:extLst>
            </c:dLbl>
            <c:dLbl>
              <c:idx val="2"/>
              <c:layout>
                <c:manualLayout>
                  <c:x val="-0.14363305806714227"/>
                  <c:y val="0.2529933197319039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350444947014929"/>
                      <c:h val="0.1516319594118884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42B2-46AE-B71E-00A4790F395D}"/>
                </c:ext>
              </c:extLst>
            </c:dLbl>
            <c:dLbl>
              <c:idx val="3"/>
              <c:layout>
                <c:manualLayout>
                  <c:x val="-0.18083804050164567"/>
                  <c:y val="-0.1569495022492898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2B2-46AE-B71E-00A4790F395D}"/>
                </c:ext>
              </c:extLst>
            </c:dLbl>
            <c:dLbl>
              <c:idx val="4"/>
              <c:layout>
                <c:manualLayout>
                  <c:x val="-4.8223477467105556E-2"/>
                  <c:y val="-0.14757938271201879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2B2-46AE-B71E-00A4790F395D}"/>
                </c:ext>
              </c:extLst>
            </c:dLbl>
            <c:dLbl>
              <c:idx val="5"/>
              <c:layout>
                <c:manualLayout>
                  <c:x val="-0.14225925852796126"/>
                  <c:y val="-0.1054138447942991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2B2-46AE-B71E-00A4790F395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-18"/>
                    <a:ea typeface="+mn-ea"/>
                    <a:cs typeface="Poppins" panose="00000500000000000000" pitchFamily="2" charset="-18"/>
                  </a:defRPr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bg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List1!$A$2:$A$6</c:f>
              <c:strCache>
                <c:ptCount val="5"/>
                <c:pt idx="0">
                  <c:v>Sdílející partner</c:v>
                </c:pt>
                <c:pt idx="1">
                  <c:v>Férový vyvažovač</c:v>
                </c:pt>
                <c:pt idx="2">
                  <c:v>Oddělující správce</c:v>
                </c:pt>
                <c:pt idx="3">
                  <c:v>Vztahový idealista</c:v>
                </c:pt>
                <c:pt idx="4">
                  <c:v>Opatrný ochránce</c:v>
                </c:pt>
              </c:strCache>
            </c:strRef>
          </c:cat>
          <c:val>
            <c:numRef>
              <c:f>List1!$B$2:$B$6</c:f>
              <c:numCache>
                <c:formatCode>0.00%</c:formatCode>
                <c:ptCount val="5"/>
                <c:pt idx="0">
                  <c:v>0.39100000000000001</c:v>
                </c:pt>
                <c:pt idx="1">
                  <c:v>0.29299999999999998</c:v>
                </c:pt>
                <c:pt idx="2">
                  <c:v>0.14499999999999999</c:v>
                </c:pt>
                <c:pt idx="3">
                  <c:v>0.105</c:v>
                </c:pt>
                <c:pt idx="4">
                  <c:v>6.6000000000000003E-2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2B2-46AE-B71E-00A4790F39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007FA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vlevo</c:v>
                </c:pt>
                <c:pt idx="1">
                  <c:v>vpravo</c:v>
                </c:pt>
              </c:strCache>
            </c:strRef>
          </c:cat>
          <c:val>
            <c:numRef>
              <c:f>List1!$B$2:$B$3</c:f>
              <c:numCache>
                <c:formatCode>0%</c:formatCode>
                <c:ptCount val="2"/>
                <c:pt idx="0">
                  <c:v>7.0000000000000007E-2</c:v>
                </c:pt>
                <c:pt idx="1">
                  <c:v>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2A-49AE-86F5-BBEEB907CE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27"/>
        <c:axId val="759435856"/>
        <c:axId val="759443536"/>
      </c:barChart>
      <c:catAx>
        <c:axId val="7594358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59443536"/>
        <c:crosses val="autoZero"/>
        <c:auto val="1"/>
        <c:lblAlgn val="ctr"/>
        <c:lblOffset val="100"/>
        <c:noMultiLvlLbl val="0"/>
      </c:catAx>
      <c:valAx>
        <c:axId val="759443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5943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4434699696826534"/>
          <c:y val="8.5136104197516813E-2"/>
          <c:w val="0.70897546162008573"/>
          <c:h val="0.7951762188544447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'G19'!$E$50</c:f>
              <c:strCache>
                <c:ptCount val="1"/>
                <c:pt idx="0">
                  <c:v>Sdílející partner</c:v>
                </c:pt>
              </c:strCache>
            </c:strRef>
          </c:tx>
          <c:spPr>
            <a:solidFill>
              <a:schemeClr val="accent1">
                <a:lumMod val="75000"/>
                <a:lumOff val="2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8"/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900" b="1" i="0" u="none" strike="noStrike" kern="1200" baseline="0">
                        <a:solidFill>
                          <a:schemeClr val="tx1"/>
                        </a:solidFill>
                        <a:latin typeface="Poppins"/>
                        <a:ea typeface="+mn-ea"/>
                        <a:cs typeface="+mn-cs"/>
                      </a:defRPr>
                    </a:pPr>
                    <a:fld id="{98999983-E0A8-47A9-956E-84DF19A88585}" type="VALUE">
                      <a:rPr lang="en-US" b="0">
                        <a:solidFill>
                          <a:schemeClr val="tx1"/>
                        </a:solidFill>
                      </a:rPr>
                      <a:pPr>
                        <a:defRPr b="1">
                          <a:solidFill>
                            <a:schemeClr val="tx1"/>
                          </a:solidFill>
                        </a:defRPr>
                      </a:pPr>
                      <a:t>[HODNOTA]</a:t>
                    </a:fld>
                    <a:endParaRPr lang="cs-CZ"/>
                  </a:p>
                </c:rich>
              </c:tx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Poppins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9175-442E-AE62-AAB2A19C8F81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'G19'!$C$51:$D$55</c:f>
              <c:strCache>
                <c:ptCount val="5"/>
                <c:pt idx="0">
                  <c:v>Sdílející partner</c:v>
                </c:pt>
                <c:pt idx="1">
                  <c:v>Férový vyvažovač</c:v>
                </c:pt>
                <c:pt idx="2">
                  <c:v>Oddělující správce</c:v>
                </c:pt>
                <c:pt idx="3">
                  <c:v>Vztahový idealista</c:v>
                </c:pt>
                <c:pt idx="4">
                  <c:v>Opatrný ochránce</c:v>
                </c:pt>
              </c:strCache>
            </c:strRef>
          </c:cat>
          <c:val>
            <c:numRef>
              <c:f>'G19'!$E$51:$E$55</c:f>
              <c:numCache>
                <c:formatCode>0.0%</c:formatCode>
                <c:ptCount val="5"/>
                <c:pt idx="0">
                  <c:v>0.81039755351681964</c:v>
                </c:pt>
                <c:pt idx="1">
                  <c:v>0.10505836575875487</c:v>
                </c:pt>
                <c:pt idx="2">
                  <c:v>7.9207920792079209E-2</c:v>
                </c:pt>
                <c:pt idx="3">
                  <c:v>8.5714285714285715E-2</c:v>
                </c:pt>
                <c:pt idx="4">
                  <c:v>0.15555555555555556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175-442E-AE62-AAB2A19C8F81}"/>
            </c:ext>
          </c:extLst>
        </c:ser>
        <c:ser>
          <c:idx val="1"/>
          <c:order val="1"/>
          <c:tx>
            <c:strRef>
              <c:f>'G19'!$F$50</c:f>
              <c:strCache>
                <c:ptCount val="1"/>
                <c:pt idx="0">
                  <c:v>Férový vyvažovač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'G19'!$C$51:$D$55</c:f>
              <c:strCache>
                <c:ptCount val="5"/>
                <c:pt idx="0">
                  <c:v>Sdílející partner</c:v>
                </c:pt>
                <c:pt idx="1">
                  <c:v>Férový vyvažovač</c:v>
                </c:pt>
                <c:pt idx="2">
                  <c:v>Oddělující správce</c:v>
                </c:pt>
                <c:pt idx="3">
                  <c:v>Vztahový idealista</c:v>
                </c:pt>
                <c:pt idx="4">
                  <c:v>Opatrný ochránce</c:v>
                </c:pt>
              </c:strCache>
            </c:strRef>
          </c:cat>
          <c:val>
            <c:numRef>
              <c:f>'G19'!$F$51:$F$55</c:f>
              <c:numCache>
                <c:formatCode>0.0%</c:formatCode>
                <c:ptCount val="5"/>
                <c:pt idx="0">
                  <c:v>0.10703363914373089</c:v>
                </c:pt>
                <c:pt idx="1">
                  <c:v>0.63035019455252916</c:v>
                </c:pt>
                <c:pt idx="2">
                  <c:v>0.20792079207920794</c:v>
                </c:pt>
                <c:pt idx="3">
                  <c:v>0.14285714285714288</c:v>
                </c:pt>
                <c:pt idx="4">
                  <c:v>0.13333333333333333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175-442E-AE62-AAB2A19C8F81}"/>
            </c:ext>
          </c:extLst>
        </c:ser>
        <c:ser>
          <c:idx val="2"/>
          <c:order val="2"/>
          <c:tx>
            <c:strRef>
              <c:f>'G19'!$G$50</c:f>
              <c:strCache>
                <c:ptCount val="1"/>
                <c:pt idx="0">
                  <c:v>Oddělující správce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'G19'!$C$51:$D$55</c:f>
              <c:strCache>
                <c:ptCount val="5"/>
                <c:pt idx="0">
                  <c:v>Sdílející partner</c:v>
                </c:pt>
                <c:pt idx="1">
                  <c:v>Férový vyvažovač</c:v>
                </c:pt>
                <c:pt idx="2">
                  <c:v>Oddělující správce</c:v>
                </c:pt>
                <c:pt idx="3">
                  <c:v>Vztahový idealista</c:v>
                </c:pt>
                <c:pt idx="4">
                  <c:v>Opatrný ochránce</c:v>
                </c:pt>
              </c:strCache>
            </c:strRef>
          </c:cat>
          <c:val>
            <c:numRef>
              <c:f>'G19'!$G$51:$G$55</c:f>
              <c:numCache>
                <c:formatCode>0.0%</c:formatCode>
                <c:ptCount val="5"/>
                <c:pt idx="0">
                  <c:v>2.7522935779816512E-2</c:v>
                </c:pt>
                <c:pt idx="1">
                  <c:v>0.1284046692607004</c:v>
                </c:pt>
                <c:pt idx="2">
                  <c:v>0.57425742574257432</c:v>
                </c:pt>
                <c:pt idx="3">
                  <c:v>0.15714285714285714</c:v>
                </c:pt>
                <c:pt idx="4">
                  <c:v>0.1111111111111111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175-442E-AE62-AAB2A19C8F81}"/>
            </c:ext>
          </c:extLst>
        </c:ser>
        <c:ser>
          <c:idx val="3"/>
          <c:order val="3"/>
          <c:tx>
            <c:strRef>
              <c:f>'G19'!$H$50</c:f>
              <c:strCache>
                <c:ptCount val="1"/>
                <c:pt idx="0">
                  <c:v>Vztahový idealista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'G19'!$C$51:$D$55</c:f>
              <c:strCache>
                <c:ptCount val="5"/>
                <c:pt idx="0">
                  <c:v>Sdílející partner</c:v>
                </c:pt>
                <c:pt idx="1">
                  <c:v>Férový vyvažovač</c:v>
                </c:pt>
                <c:pt idx="2">
                  <c:v>Oddělující správce</c:v>
                </c:pt>
                <c:pt idx="3">
                  <c:v>Vztahový idealista</c:v>
                </c:pt>
                <c:pt idx="4">
                  <c:v>Opatrný ochránce</c:v>
                </c:pt>
              </c:strCache>
            </c:strRef>
          </c:cat>
          <c:val>
            <c:numRef>
              <c:f>'G19'!$H$51:$H$55</c:f>
              <c:numCache>
                <c:formatCode>0.0%</c:formatCode>
                <c:ptCount val="5"/>
                <c:pt idx="0">
                  <c:v>2.4464831804281342E-2</c:v>
                </c:pt>
                <c:pt idx="1">
                  <c:v>0.10116731517509728</c:v>
                </c:pt>
                <c:pt idx="2">
                  <c:v>0.10891089108910892</c:v>
                </c:pt>
                <c:pt idx="3">
                  <c:v>0.45714285714285713</c:v>
                </c:pt>
                <c:pt idx="4">
                  <c:v>0.15555555555555556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175-442E-AE62-AAB2A19C8F81}"/>
            </c:ext>
          </c:extLst>
        </c:ser>
        <c:ser>
          <c:idx val="4"/>
          <c:order val="4"/>
          <c:tx>
            <c:strRef>
              <c:f>'G19'!$I$50</c:f>
              <c:strCache>
                <c:ptCount val="1"/>
                <c:pt idx="0">
                  <c:v>Opatrný ochránce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'G19'!$C$51:$D$55</c:f>
              <c:strCache>
                <c:ptCount val="5"/>
                <c:pt idx="0">
                  <c:v>Sdílející partner</c:v>
                </c:pt>
                <c:pt idx="1">
                  <c:v>Férový vyvažovač</c:v>
                </c:pt>
                <c:pt idx="2">
                  <c:v>Oddělující správce</c:v>
                </c:pt>
                <c:pt idx="3">
                  <c:v>Vztahový idealista</c:v>
                </c:pt>
                <c:pt idx="4">
                  <c:v>Opatrný ochránce</c:v>
                </c:pt>
              </c:strCache>
            </c:strRef>
          </c:cat>
          <c:val>
            <c:numRef>
              <c:f>'G19'!$I$51:$I$55</c:f>
              <c:numCache>
                <c:formatCode>0.0%</c:formatCode>
                <c:ptCount val="5"/>
                <c:pt idx="0">
                  <c:v>3.0581039755351681E-2</c:v>
                </c:pt>
                <c:pt idx="1">
                  <c:v>3.5019455252918288E-2</c:v>
                </c:pt>
                <c:pt idx="2">
                  <c:v>2.9702970297029702E-2</c:v>
                </c:pt>
                <c:pt idx="3">
                  <c:v>0.15714285714285714</c:v>
                </c:pt>
                <c:pt idx="4">
                  <c:v>0.44444444444444442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175-442E-AE62-AAB2A19C8F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"/>
        <c:overlap val="100"/>
        <c:axId val="1864277456"/>
        <c:axId val="1864267056"/>
      </c:barChart>
      <c:catAx>
        <c:axId val="186427745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Poppins"/>
                <a:ea typeface="+mn-ea"/>
                <a:cs typeface="+mn-cs"/>
              </a:defRPr>
            </a:pPr>
            <a:endParaRPr lang="cs-CZ"/>
          </a:p>
        </c:txPr>
        <c:crossAx val="1864267056"/>
        <c:crosses val="autoZero"/>
        <c:auto val="1"/>
        <c:lblAlgn val="ctr"/>
        <c:lblOffset val="100"/>
        <c:noMultiLvlLbl val="0"/>
      </c:catAx>
      <c:valAx>
        <c:axId val="1864267056"/>
        <c:scaling>
          <c:orientation val="minMax"/>
          <c:max val="1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Poppins"/>
                <a:ea typeface="+mn-ea"/>
                <a:cs typeface="+mn-cs"/>
              </a:defRPr>
            </a:pPr>
            <a:endParaRPr lang="cs-CZ"/>
          </a:p>
        </c:txPr>
        <c:crossAx val="18642774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9384205614356848E-2"/>
          <c:y val="0.88955702134432091"/>
          <c:w val="0.93061579438564324"/>
          <c:h val="8.325468375827581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bg1"/>
              </a:solidFill>
              <a:latin typeface="Poppins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bg1"/>
          </a:solidFill>
          <a:latin typeface="Poppins"/>
        </a:defRPr>
      </a:pPr>
      <a:endParaRPr lang="cs-CZ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gradFill>
              <a:gsLst>
                <a:gs pos="70000">
                  <a:srgbClr val="007FAD"/>
                </a:gs>
                <a:gs pos="17000">
                  <a:schemeClr val="accent2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DF7-42D6-8EAF-9E96ABADAD57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DF7-42D6-8EAF-9E96ABADAD5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vlevo</c:v>
                </c:pt>
                <c:pt idx="1">
                  <c:v>vpravo</c:v>
                </c:pt>
              </c:strCache>
            </c:strRef>
          </c:cat>
          <c:val>
            <c:numRef>
              <c:f>List1!$B$2:$B$3</c:f>
              <c:numCache>
                <c:formatCode>0%</c:formatCode>
                <c:ptCount val="2"/>
                <c:pt idx="0">
                  <c:v>0.05</c:v>
                </c:pt>
                <c:pt idx="1">
                  <c:v>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DF7-42D6-8EAF-9E96ABADAD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27"/>
        <c:axId val="759435856"/>
        <c:axId val="759443536"/>
      </c:barChart>
      <c:catAx>
        <c:axId val="7594358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59443536"/>
        <c:crosses val="autoZero"/>
        <c:auto val="1"/>
        <c:lblAlgn val="ctr"/>
        <c:lblOffset val="100"/>
        <c:noMultiLvlLbl val="0"/>
      </c:catAx>
      <c:valAx>
        <c:axId val="759443536"/>
        <c:scaling>
          <c:orientation val="minMax"/>
          <c:max val="0.15000000000000002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5943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gradFill>
              <a:gsLst>
                <a:gs pos="70000">
                  <a:srgbClr val="007FAD"/>
                </a:gs>
                <a:gs pos="17000">
                  <a:schemeClr val="accent2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262-4482-AD7F-EE81ECB476F9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262-4482-AD7F-EE81ECB476F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vlevo</c:v>
                </c:pt>
                <c:pt idx="1">
                  <c:v>vpravo</c:v>
                </c:pt>
              </c:strCache>
            </c:strRef>
          </c:cat>
          <c:val>
            <c:numRef>
              <c:f>List1!$B$2:$B$3</c:f>
              <c:numCache>
                <c:formatCode>0%</c:formatCode>
                <c:ptCount val="2"/>
                <c:pt idx="0">
                  <c:v>0.24</c:v>
                </c:pt>
                <c:pt idx="1">
                  <c:v>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262-4482-AD7F-EE81ECB476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27"/>
        <c:axId val="759435856"/>
        <c:axId val="759443536"/>
      </c:barChart>
      <c:catAx>
        <c:axId val="7594358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59443536"/>
        <c:crosses val="autoZero"/>
        <c:auto val="1"/>
        <c:lblAlgn val="ctr"/>
        <c:lblOffset val="100"/>
        <c:noMultiLvlLbl val="0"/>
      </c:catAx>
      <c:valAx>
        <c:axId val="759443536"/>
        <c:scaling>
          <c:orientation val="minMax"/>
          <c:max val="0.30000000000000004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5943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gradFill>
              <a:gsLst>
                <a:gs pos="70000">
                  <a:srgbClr val="007FAD"/>
                </a:gs>
                <a:gs pos="17000">
                  <a:schemeClr val="accent2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B15-47AD-B055-4A41C4C3C839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B15-47AD-B055-4A41C4C3C83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vlevo</c:v>
                </c:pt>
                <c:pt idx="1">
                  <c:v>vpravo</c:v>
                </c:pt>
              </c:strCache>
            </c:strRef>
          </c:cat>
          <c:val>
            <c:numRef>
              <c:f>List1!$B$2:$B$3</c:f>
              <c:numCache>
                <c:formatCode>0%</c:formatCode>
                <c:ptCount val="2"/>
                <c:pt idx="0">
                  <c:v>7.0000000000000007E-2</c:v>
                </c:pt>
                <c:pt idx="1">
                  <c:v>0.21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B15-47AD-B055-4A41C4C3C8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27"/>
        <c:axId val="759435856"/>
        <c:axId val="759443536"/>
      </c:barChart>
      <c:catAx>
        <c:axId val="7594358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59443536"/>
        <c:crosses val="autoZero"/>
        <c:auto val="1"/>
        <c:lblAlgn val="ctr"/>
        <c:lblOffset val="100"/>
        <c:noMultiLvlLbl val="0"/>
      </c:catAx>
      <c:valAx>
        <c:axId val="759443536"/>
        <c:scaling>
          <c:orientation val="minMax"/>
          <c:max val="0.30000000000000004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5943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021616268702741"/>
          <c:y val="0.29749539287085153"/>
          <c:w val="0.54225819533318254"/>
          <c:h val="0.52682058379164842"/>
        </c:manualLayout>
      </c:layout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FF9E-4DA7-A769-5C25A26886FE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F9E-4DA7-A769-5C25A26886F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FF9E-4DA7-A769-5C25A26886FE}"/>
              </c:ext>
            </c:extLst>
          </c:dPt>
          <c:dPt>
            <c:idx val="3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F9E-4DA7-A769-5C25A26886FE}"/>
              </c:ext>
            </c:extLst>
          </c:dPt>
          <c:dPt>
            <c:idx val="4"/>
            <c:bubble3D val="0"/>
            <c:spPr>
              <a:solidFill>
                <a:srgbClr val="007FA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FF9E-4DA7-A769-5C25A26886FE}"/>
              </c:ext>
            </c:extLst>
          </c:dPt>
          <c:dPt>
            <c:idx val="5"/>
            <c:bubble3D val="0"/>
            <c:spPr>
              <a:solidFill>
                <a:schemeClr val="tx1">
                  <a:lumMod val="5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F9E-4DA7-A769-5C25A26886FE}"/>
              </c:ext>
            </c:extLst>
          </c:dPt>
          <c:dLbls>
            <c:dLbl>
              <c:idx val="0"/>
              <c:layout>
                <c:manualLayout>
                  <c:x val="-2.3855337921271945E-2"/>
                  <c:y val="-0.1452368528277010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819565214089454"/>
                      <c:h val="0.14694689964325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FF9E-4DA7-A769-5C25A26886FE}"/>
                </c:ext>
              </c:extLst>
            </c:dLbl>
            <c:dLbl>
              <c:idx val="1"/>
              <c:layout>
                <c:manualLayout>
                  <c:x val="0.21600766943147928"/>
                  <c:y val="-0.1499236648824704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784034763431561"/>
                      <c:h val="0.1516319594118884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F9E-4DA7-A769-5C25A26886FE}"/>
                </c:ext>
              </c:extLst>
            </c:dLbl>
            <c:dLbl>
              <c:idx val="2"/>
              <c:layout>
                <c:manualLayout>
                  <c:x val="-8.8207385254703452E-2"/>
                  <c:y val="0.1609575339911231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860614405074172"/>
                      <c:h val="0.1094664214941688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FF9E-4DA7-A769-5C25A26886FE}"/>
                </c:ext>
              </c:extLst>
            </c:dLbl>
            <c:dLbl>
              <c:idx val="3"/>
              <c:layout>
                <c:manualLayout>
                  <c:x val="-0.1562186262612148"/>
                  <c:y val="0.2881313602222562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555532182146531"/>
                      <c:h val="0.1607912512595709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F9E-4DA7-A769-5C25A26886FE}"/>
                </c:ext>
              </c:extLst>
            </c:dLbl>
            <c:dLbl>
              <c:idx val="4"/>
              <c:layout>
                <c:manualLayout>
                  <c:x val="-0.20977212698190897"/>
                  <c:y val="1.171264942158879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F9E-4DA7-A769-5C25A26886FE}"/>
                </c:ext>
              </c:extLst>
            </c:dLbl>
            <c:dLbl>
              <c:idx val="5"/>
              <c:layout>
                <c:manualLayout>
                  <c:x val="-0.14225925852796126"/>
                  <c:y val="-0.1054138447942991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F9E-4DA7-A769-5C25A26886F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-18"/>
                    <a:ea typeface="+mn-ea"/>
                    <a:cs typeface="Poppins" panose="00000500000000000000" pitchFamily="2" charset="-18"/>
                  </a:defRPr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bg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List1!$A$2:$A$7</c:f>
              <c:strCache>
                <c:ptCount val="6"/>
                <c:pt idx="0">
                  <c:v>zcela nedostatečné</c:v>
                </c:pt>
                <c:pt idx="1">
                  <c:v>spíše nedostatečné</c:v>
                </c:pt>
                <c:pt idx="2">
                  <c:v>adekvátní, akorát</c:v>
                </c:pt>
                <c:pt idx="3">
                  <c:v>spíše (zbytečně) vysoké</c:v>
                </c:pt>
                <c:pt idx="4">
                  <c:v>zcela (nesmyslně) vysoké</c:v>
                </c:pt>
                <c:pt idx="5">
                  <c:v>nevím</c:v>
                </c:pt>
              </c:strCache>
            </c:strRef>
          </c:cat>
          <c:val>
            <c:numRef>
              <c:f>List1!$B$2:$B$7</c:f>
              <c:numCache>
                <c:formatCode>0.0%</c:formatCode>
                <c:ptCount val="6"/>
                <c:pt idx="0">
                  <c:v>5.8999999999999997E-2</c:v>
                </c:pt>
                <c:pt idx="1">
                  <c:v>9.6000000000000002E-2</c:v>
                </c:pt>
                <c:pt idx="2">
                  <c:v>0.58199999999999996</c:v>
                </c:pt>
                <c:pt idx="3">
                  <c:v>0.105</c:v>
                </c:pt>
                <c:pt idx="4">
                  <c:v>3.7999999999999999E-2</c:v>
                </c:pt>
                <c:pt idx="5">
                  <c:v>0.12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9E-4DA7-A769-5C25A26886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0.9654</cdr:y>
    </cdr:from>
    <cdr:to>
      <cdr:x>0.15914</cdr:x>
      <cdr:y>1</cdr:y>
    </cdr:to>
    <cdr:sp macro="" textlink="">
      <cdr:nvSpPr>
        <cdr:cNvPr id="3" name="TextovéPole 2"/>
        <cdr:cNvSpPr txBox="1"/>
      </cdr:nvSpPr>
      <cdr:spPr>
        <a:xfrm xmlns:a="http://schemas.openxmlformats.org/drawingml/2006/main">
          <a:off x="-6591678" y="4993220"/>
          <a:ext cx="811691" cy="17895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cs-CZ" sz="800" b="0" i="0" u="none" strike="noStrike" dirty="0">
              <a:solidFill>
                <a:srgbClr val="000000"/>
              </a:solidFill>
              <a:latin typeface="Poppins" panose="00000500000000000000" pitchFamily="2" charset="-18"/>
              <a:ea typeface="Calibri"/>
              <a:cs typeface="Poppins" panose="00000500000000000000" pitchFamily="2" charset="-18"/>
            </a:rPr>
            <a:t>n = 800; Báze: </a:t>
          </a:r>
          <a:r>
            <a:rPr lang="cs-CZ" sz="800" dirty="0">
              <a:solidFill>
                <a:srgbClr val="000000"/>
              </a:solidFill>
              <a:latin typeface="Poppins" panose="00000500000000000000" pitchFamily="2" charset="-18"/>
              <a:ea typeface="Calibri"/>
              <a:cs typeface="Poppins" panose="00000500000000000000" pitchFamily="2" charset="-18"/>
            </a:rPr>
            <a:t>v</a:t>
          </a:r>
          <a:r>
            <a:rPr lang="cs-CZ" sz="800" b="0" i="0" u="none" strike="noStrike" dirty="0">
              <a:solidFill>
                <a:srgbClr val="000000"/>
              </a:solidFill>
              <a:latin typeface="Poppins" panose="00000500000000000000" pitchFamily="2" charset="-18"/>
              <a:ea typeface="Calibri"/>
              <a:cs typeface="Poppins" panose="00000500000000000000" pitchFamily="2" charset="-18"/>
            </a:rPr>
            <a:t>šichni respondenti</a:t>
          </a:r>
          <a:endParaRPr lang="cs-CZ" sz="8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45659" cy="493633"/>
          </a:xfrm>
          <a:prstGeom prst="rect">
            <a:avLst/>
          </a:prstGeom>
        </p:spPr>
        <p:txBody>
          <a:bodyPr vert="horz" lIns="91055" tIns="45527" rIns="91055" bIns="45527" rtlCol="0"/>
          <a:lstStyle>
            <a:lvl1pPr algn="l">
              <a:defRPr sz="1200"/>
            </a:lvl1pPr>
          </a:lstStyle>
          <a:p>
            <a:endParaRPr lang="en-GB" dirty="0">
              <a:latin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6" y="2"/>
            <a:ext cx="2945659" cy="493633"/>
          </a:xfrm>
          <a:prstGeom prst="rect">
            <a:avLst/>
          </a:prstGeom>
        </p:spPr>
        <p:txBody>
          <a:bodyPr vert="horz" lIns="91055" tIns="45527" rIns="91055" bIns="45527" rtlCol="0"/>
          <a:lstStyle>
            <a:lvl1pPr algn="r">
              <a:defRPr sz="1200"/>
            </a:lvl1pPr>
          </a:lstStyle>
          <a:p>
            <a:fld id="{75A85089-C692-4DEA-AC49-04CF34D4FE14}" type="datetimeFigureOut">
              <a:rPr lang="en-GB" smtClean="0">
                <a:latin typeface="Arial" pitchFamily="34" charset="0"/>
              </a:rPr>
              <a:pPr/>
              <a:t>13/09/2026</a:t>
            </a:fld>
            <a:endParaRPr lang="en-GB" dirty="0">
              <a:latin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377318"/>
            <a:ext cx="2945659" cy="493633"/>
          </a:xfrm>
          <a:prstGeom prst="rect">
            <a:avLst/>
          </a:prstGeom>
        </p:spPr>
        <p:txBody>
          <a:bodyPr vert="horz" lIns="91055" tIns="45527" rIns="91055" bIns="45527" rtlCol="0" anchor="b"/>
          <a:lstStyle>
            <a:lvl1pPr algn="l">
              <a:defRPr sz="1200"/>
            </a:lvl1pPr>
          </a:lstStyle>
          <a:p>
            <a:endParaRPr lang="en-GB" dirty="0">
              <a:latin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6" y="9377318"/>
            <a:ext cx="2945659" cy="493633"/>
          </a:xfrm>
          <a:prstGeom prst="rect">
            <a:avLst/>
          </a:prstGeom>
        </p:spPr>
        <p:txBody>
          <a:bodyPr vert="horz" lIns="91055" tIns="45527" rIns="91055" bIns="45527" rtlCol="0" anchor="b"/>
          <a:lstStyle>
            <a:lvl1pPr algn="r">
              <a:defRPr sz="1200"/>
            </a:lvl1pPr>
          </a:lstStyle>
          <a:p>
            <a:fld id="{D3A5C721-4BB5-4DB6-AD65-4BA2A62B05B6}" type="slidenum">
              <a:rPr lang="en-GB" smtClean="0">
                <a:latin typeface="Arial" pitchFamily="34" charset="0"/>
              </a:rPr>
              <a:pPr/>
              <a:t>‹#›</a:t>
            </a:fld>
            <a:endParaRPr lang="en-GB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16323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45659" cy="493633"/>
          </a:xfrm>
          <a:prstGeom prst="rect">
            <a:avLst/>
          </a:prstGeom>
        </p:spPr>
        <p:txBody>
          <a:bodyPr vert="horz" lIns="91055" tIns="45527" rIns="91055" bIns="45527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6" y="2"/>
            <a:ext cx="2945659" cy="493633"/>
          </a:xfrm>
          <a:prstGeom prst="rect">
            <a:avLst/>
          </a:prstGeom>
        </p:spPr>
        <p:txBody>
          <a:bodyPr vert="horz" lIns="91055" tIns="45527" rIns="91055" bIns="45527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8045EBA9-A28D-4849-BFEA-AA04F6A21B63}" type="datetimeFigureOut">
              <a:rPr lang="en-GB" smtClean="0"/>
              <a:pPr/>
              <a:t>13/09/2026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3188" y="739775"/>
            <a:ext cx="6591300" cy="3705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55" tIns="45527" rIns="91055" bIns="45527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89515"/>
            <a:ext cx="5438140" cy="4442699"/>
          </a:xfrm>
          <a:prstGeom prst="rect">
            <a:avLst/>
          </a:prstGeom>
        </p:spPr>
        <p:txBody>
          <a:bodyPr vert="horz" lIns="91055" tIns="45527" rIns="91055" bIns="45527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377318"/>
            <a:ext cx="2945659" cy="493633"/>
          </a:xfrm>
          <a:prstGeom prst="rect">
            <a:avLst/>
          </a:prstGeom>
        </p:spPr>
        <p:txBody>
          <a:bodyPr vert="horz" lIns="91055" tIns="45527" rIns="91055" bIns="45527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6" y="9377318"/>
            <a:ext cx="2945659" cy="493633"/>
          </a:xfrm>
          <a:prstGeom prst="rect">
            <a:avLst/>
          </a:prstGeom>
        </p:spPr>
        <p:txBody>
          <a:bodyPr vert="horz" lIns="91055" tIns="45527" rIns="91055" bIns="45527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5B43D19E-BFDB-4C92-8EDD-32EDDA8F41DF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62703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43D19E-BFDB-4C92-8EDD-32EDDA8F41D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9241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ulka s fotko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4">
            <a:extLst>
              <a:ext uri="{FF2B5EF4-FFF2-40B4-BE49-F238E27FC236}">
                <a16:creationId xmlns:a16="http://schemas.microsoft.com/office/drawing/2014/main" id="{E3A5C99F-7FC9-354F-AD32-13D53C708D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8350" cy="6858000"/>
          </a:xfrm>
          <a:prstGeom prst="rect">
            <a:avLst/>
          </a:prstGeom>
        </p:spPr>
      </p:pic>
      <p:sp>
        <p:nvSpPr>
          <p:cNvPr id="6" name="Rectangle 6">
            <a:extLst>
              <a:ext uri="{FF2B5EF4-FFF2-40B4-BE49-F238E27FC236}">
                <a16:creationId xmlns:a16="http://schemas.microsoft.com/office/drawing/2014/main" id="{84AD865B-393C-0C46-A934-BD3CBC698798}"/>
              </a:ext>
            </a:extLst>
          </p:cNvPr>
          <p:cNvSpPr/>
          <p:nvPr userDrawn="1"/>
        </p:nvSpPr>
        <p:spPr>
          <a:xfrm>
            <a:off x="0" y="0"/>
            <a:ext cx="12198350" cy="6858000"/>
          </a:xfrm>
          <a:prstGeom prst="rect">
            <a:avLst/>
          </a:prstGeom>
          <a:gradFill flip="none" rotWithShape="1">
            <a:gsLst>
              <a:gs pos="25000">
                <a:schemeClr val="tx2">
                  <a:alpha val="0"/>
                </a:schemeClr>
              </a:gs>
              <a:gs pos="100000">
                <a:schemeClr val="tx2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775503" y="2700422"/>
            <a:ext cx="7200000" cy="247829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6000" b="0" i="0" baseline="0">
                <a:solidFill>
                  <a:schemeClr val="tx1"/>
                </a:solidFill>
                <a:latin typeface="Poppins" pitchFamily="2" charset="0"/>
                <a:cs typeface="Arial" pitchFamily="34" charset="0"/>
              </a:defRPr>
            </a:lvl1pPr>
          </a:lstStyle>
          <a:p>
            <a:r>
              <a:rPr lang="en-US" dirty="0"/>
              <a:t>Kliknutím vložíte název prezentace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75503" y="5497593"/>
            <a:ext cx="7199999" cy="1046323"/>
          </a:xfrm>
        </p:spPr>
        <p:txBody>
          <a:bodyPr/>
          <a:lstStyle>
            <a:lvl1pPr marL="0" indent="0" algn="l">
              <a:spcAft>
                <a:spcPts val="1200"/>
              </a:spcAft>
              <a:buNone/>
              <a:defRPr sz="2000" b="0" i="0">
                <a:solidFill>
                  <a:schemeClr val="tx1"/>
                </a:solidFill>
                <a:latin typeface="Poppins" pitchFamily="2" charset="0"/>
                <a:cs typeface="Arial" pitchFamily="34" charset="0"/>
              </a:defRPr>
            </a:lvl1pPr>
            <a:lvl2pPr marL="0" indent="0" algn="l">
              <a:buNone/>
              <a:defRPr sz="1600" b="1">
                <a:solidFill>
                  <a:srgbClr val="404040"/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Kliknutím vložíte podnadpis</a:t>
            </a:r>
          </a:p>
          <a:p>
            <a:pPr lvl="0"/>
            <a:endParaRPr lang="en-US" dirty="0"/>
          </a:p>
        </p:txBody>
      </p:sp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F4653C89-A07E-594D-86C2-9B8F5B6AC53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58416" y="364631"/>
            <a:ext cx="2619990" cy="575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5073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s graf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Line 10">
            <a:extLst>
              <a:ext uri="{FF2B5EF4-FFF2-40B4-BE49-F238E27FC236}">
                <a16:creationId xmlns:a16="http://schemas.microsoft.com/office/drawing/2014/main" id="{EF8E9275-C0E0-4ABA-8699-73E5E292EC85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609918" y="907750"/>
            <a:ext cx="10980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b="0" i="0" noProof="0" dirty="0">
              <a:solidFill>
                <a:schemeClr val="bg1"/>
              </a:solidFill>
              <a:latin typeface="Poppins" pitchFamily="2" charset="0"/>
            </a:endParaRPr>
          </a:p>
        </p:txBody>
      </p:sp>
      <p:pic>
        <p:nvPicPr>
          <p:cNvPr id="20" name="Grafický objekt 19">
            <a:extLst>
              <a:ext uri="{FF2B5EF4-FFF2-40B4-BE49-F238E27FC236}">
                <a16:creationId xmlns:a16="http://schemas.microsoft.com/office/drawing/2014/main" id="{78A48F2B-34BF-D940-8D65-BFC575ACF5E2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183189" y="294200"/>
            <a:ext cx="457774" cy="457774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7663870B-013F-A94B-8405-A44472DF69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918" y="294200"/>
            <a:ext cx="9720000" cy="590400"/>
          </a:xfrm>
          <a:prstGeom prst="rect">
            <a:avLst/>
          </a:prstGeom>
        </p:spPr>
        <p:txBody>
          <a:bodyPr anchor="ctr" anchorCtr="0"/>
          <a:lstStyle>
            <a:lvl1pPr>
              <a:defRPr sz="2400" b="0" i="0">
                <a:solidFill>
                  <a:schemeClr val="bg1"/>
                </a:solidFill>
                <a:latin typeface="Poppins" pitchFamily="2" charset="0"/>
              </a:defRPr>
            </a:lvl1pPr>
          </a:lstStyle>
          <a:p>
            <a:r>
              <a:rPr lang="en-US" dirty="0"/>
              <a:t>Kliknutím vložíte nadpis</a:t>
            </a:r>
            <a:endParaRPr lang="en-GB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E7461EF-8E92-FF41-8A7F-E3DCBF7957A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9918" y="1137920"/>
            <a:ext cx="4643400" cy="162321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b="0" i="0">
                <a:solidFill>
                  <a:schemeClr val="bg1"/>
                </a:solidFill>
                <a:latin typeface="Poppins" pitchFamily="2" charset="0"/>
              </a:defRPr>
            </a:lvl1pPr>
            <a:lvl2pPr marL="0" indent="0">
              <a:spcBef>
                <a:spcPts val="0"/>
              </a:spcBef>
              <a:buNone/>
              <a:defRPr sz="1800" b="0" i="0">
                <a:solidFill>
                  <a:schemeClr val="bg2"/>
                </a:solidFill>
                <a:latin typeface="Poppins" pitchFamily="2" charset="0"/>
              </a:defRPr>
            </a:lvl2pPr>
            <a:lvl3pPr marL="0" indent="0">
              <a:spcBef>
                <a:spcPts val="0"/>
              </a:spcBef>
              <a:buNone/>
              <a:defRPr sz="1600" b="0" i="0">
                <a:solidFill>
                  <a:schemeClr val="bg2"/>
                </a:solidFill>
                <a:latin typeface="Poppins" pitchFamily="2" charset="0"/>
              </a:defRPr>
            </a:lvl3pPr>
            <a:lvl4pPr marL="0" indent="0">
              <a:spcBef>
                <a:spcPts val="0"/>
              </a:spcBef>
              <a:buNone/>
              <a:defRPr sz="1400" b="0" i="0">
                <a:solidFill>
                  <a:schemeClr val="bg2"/>
                </a:solidFill>
                <a:latin typeface="Poppins" pitchFamily="2" charset="0"/>
              </a:defRPr>
            </a:lvl4pPr>
            <a:lvl5pPr marL="0" indent="0">
              <a:spcBef>
                <a:spcPts val="0"/>
              </a:spcBef>
              <a:buNone/>
              <a:defRPr sz="1200" b="0" i="0">
                <a:solidFill>
                  <a:schemeClr val="bg2"/>
                </a:solidFill>
                <a:latin typeface="Poppins" pitchFamily="2" charset="0"/>
              </a:defRPr>
            </a:lvl5pPr>
          </a:lstStyle>
          <a:p>
            <a:pPr lvl="0"/>
            <a:r>
              <a:rPr lang="en-GB" dirty="0"/>
              <a:t>Kliknutím vložíte text</a:t>
            </a:r>
          </a:p>
        </p:txBody>
      </p:sp>
      <p:sp>
        <p:nvSpPr>
          <p:cNvPr id="6" name="Zástupný objekt grafu 5">
            <a:extLst>
              <a:ext uri="{FF2B5EF4-FFF2-40B4-BE49-F238E27FC236}">
                <a16:creationId xmlns:a16="http://schemas.microsoft.com/office/drawing/2014/main" id="{08F1885A-1B4C-0443-98BC-2744B6EA35F6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701553" y="1137919"/>
            <a:ext cx="5886879" cy="4958007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B71F988-6031-944B-B219-5EF9CBC2F689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609918" y="3171436"/>
            <a:ext cx="4643399" cy="292449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 b="0" i="0" baseline="0">
                <a:solidFill>
                  <a:schemeClr val="bg2"/>
                </a:solidFill>
                <a:latin typeface="Poppins Light" pitchFamily="2" charset="0"/>
              </a:defRPr>
            </a:lvl1pPr>
            <a:lvl2pPr marL="0" indent="0">
              <a:spcBef>
                <a:spcPts val="0"/>
              </a:spcBef>
              <a:buNone/>
              <a:defRPr sz="1800" b="0" i="0">
                <a:solidFill>
                  <a:schemeClr val="bg2"/>
                </a:solidFill>
                <a:latin typeface="Poppins" pitchFamily="2" charset="0"/>
              </a:defRPr>
            </a:lvl2pPr>
            <a:lvl3pPr marL="0" indent="0">
              <a:spcBef>
                <a:spcPts val="0"/>
              </a:spcBef>
              <a:buNone/>
              <a:defRPr sz="1600" b="0" i="0">
                <a:solidFill>
                  <a:schemeClr val="bg2"/>
                </a:solidFill>
                <a:latin typeface="Poppins" pitchFamily="2" charset="0"/>
              </a:defRPr>
            </a:lvl3pPr>
            <a:lvl4pPr marL="0" indent="0">
              <a:spcBef>
                <a:spcPts val="0"/>
              </a:spcBef>
              <a:buNone/>
              <a:defRPr sz="1400" b="0" i="0">
                <a:solidFill>
                  <a:schemeClr val="bg2"/>
                </a:solidFill>
                <a:latin typeface="Poppins" pitchFamily="2" charset="0"/>
              </a:defRPr>
            </a:lvl4pPr>
            <a:lvl5pPr marL="0" indent="0">
              <a:spcBef>
                <a:spcPts val="0"/>
              </a:spcBef>
              <a:buNone/>
              <a:defRPr sz="1200" b="0" i="0">
                <a:solidFill>
                  <a:schemeClr val="bg2"/>
                </a:solidFill>
                <a:latin typeface="Poppins" pitchFamily="2" charset="0"/>
              </a:defRPr>
            </a:lvl5pPr>
          </a:lstStyle>
          <a:p>
            <a:pPr lvl="0"/>
            <a:r>
              <a:rPr lang="en-GB" dirty="0"/>
              <a:t>Kliknutím vložíte text</a:t>
            </a:r>
          </a:p>
        </p:txBody>
      </p:sp>
    </p:spTree>
    <p:extLst>
      <p:ext uri="{BB962C8B-B14F-4D97-AF65-F5344CB8AC3E}">
        <p14:creationId xmlns:p14="http://schemas.microsoft.com/office/powerpoint/2010/main" val="1393294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s tabulk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Line 10">
            <a:extLst>
              <a:ext uri="{FF2B5EF4-FFF2-40B4-BE49-F238E27FC236}">
                <a16:creationId xmlns:a16="http://schemas.microsoft.com/office/drawing/2014/main" id="{EF8E9275-C0E0-4ABA-8699-73E5E292EC85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609918" y="907750"/>
            <a:ext cx="10980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b="0" i="0" noProof="0" dirty="0">
              <a:solidFill>
                <a:schemeClr val="bg1"/>
              </a:solidFill>
              <a:latin typeface="Poppins" pitchFamily="2" charset="0"/>
            </a:endParaRPr>
          </a:p>
        </p:txBody>
      </p:sp>
      <p:pic>
        <p:nvPicPr>
          <p:cNvPr id="20" name="Grafický objekt 19">
            <a:extLst>
              <a:ext uri="{FF2B5EF4-FFF2-40B4-BE49-F238E27FC236}">
                <a16:creationId xmlns:a16="http://schemas.microsoft.com/office/drawing/2014/main" id="{78A48F2B-34BF-D940-8D65-BFC575ACF5E2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183189" y="294200"/>
            <a:ext cx="457774" cy="457774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7663870B-013F-A94B-8405-A44472DF69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918" y="294200"/>
            <a:ext cx="9720000" cy="590400"/>
          </a:xfrm>
          <a:prstGeom prst="rect">
            <a:avLst/>
          </a:prstGeom>
        </p:spPr>
        <p:txBody>
          <a:bodyPr anchor="ctr" anchorCtr="0"/>
          <a:lstStyle>
            <a:lvl1pPr>
              <a:defRPr sz="2400" b="0" i="0">
                <a:solidFill>
                  <a:schemeClr val="bg1"/>
                </a:solidFill>
                <a:latin typeface="Poppins" pitchFamily="2" charset="0"/>
              </a:defRPr>
            </a:lvl1pPr>
          </a:lstStyle>
          <a:p>
            <a:r>
              <a:rPr lang="en-US" dirty="0"/>
              <a:t>Kliknutím vložíte nadpis</a:t>
            </a:r>
            <a:endParaRPr lang="en-GB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E7461EF-8E92-FF41-8A7F-E3DCBF7957A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9918" y="1137920"/>
            <a:ext cx="10980000" cy="966644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b="0" i="0">
                <a:solidFill>
                  <a:schemeClr val="bg1"/>
                </a:solidFill>
                <a:latin typeface="Poppins" pitchFamily="2" charset="0"/>
              </a:defRPr>
            </a:lvl1pPr>
            <a:lvl2pPr marL="0" indent="0">
              <a:spcBef>
                <a:spcPts val="0"/>
              </a:spcBef>
              <a:buNone/>
              <a:defRPr sz="1800" b="0" i="0">
                <a:solidFill>
                  <a:schemeClr val="bg2"/>
                </a:solidFill>
                <a:latin typeface="Poppins" pitchFamily="2" charset="0"/>
              </a:defRPr>
            </a:lvl2pPr>
            <a:lvl3pPr marL="0" indent="0">
              <a:spcBef>
                <a:spcPts val="0"/>
              </a:spcBef>
              <a:buNone/>
              <a:defRPr sz="1600" b="0" i="0">
                <a:solidFill>
                  <a:schemeClr val="bg2"/>
                </a:solidFill>
                <a:latin typeface="Poppins" pitchFamily="2" charset="0"/>
              </a:defRPr>
            </a:lvl3pPr>
            <a:lvl4pPr marL="0" indent="0">
              <a:spcBef>
                <a:spcPts val="0"/>
              </a:spcBef>
              <a:buNone/>
              <a:defRPr sz="1400" b="0" i="0">
                <a:solidFill>
                  <a:schemeClr val="bg2"/>
                </a:solidFill>
                <a:latin typeface="Poppins" pitchFamily="2" charset="0"/>
              </a:defRPr>
            </a:lvl4pPr>
            <a:lvl5pPr marL="0" indent="0">
              <a:spcBef>
                <a:spcPts val="0"/>
              </a:spcBef>
              <a:buNone/>
              <a:defRPr sz="1200" b="0" i="0">
                <a:solidFill>
                  <a:schemeClr val="bg2"/>
                </a:solidFill>
                <a:latin typeface="Poppins" pitchFamily="2" charset="0"/>
              </a:defRPr>
            </a:lvl5pPr>
          </a:lstStyle>
          <a:p>
            <a:pPr lvl="0"/>
            <a:r>
              <a:rPr lang="en-GB" dirty="0"/>
              <a:t>Kliknutím vložíte text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B71F988-6031-944B-B219-5EF9CBC2F689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609918" y="5326742"/>
            <a:ext cx="10980000" cy="769183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 b="0" i="0" baseline="0">
                <a:solidFill>
                  <a:schemeClr val="bg2"/>
                </a:solidFill>
                <a:latin typeface="Poppins Light" pitchFamily="2" charset="0"/>
              </a:defRPr>
            </a:lvl1pPr>
            <a:lvl2pPr marL="0" indent="0">
              <a:spcBef>
                <a:spcPts val="0"/>
              </a:spcBef>
              <a:buNone/>
              <a:defRPr sz="1800" b="0" i="0">
                <a:solidFill>
                  <a:schemeClr val="bg2"/>
                </a:solidFill>
                <a:latin typeface="Poppins" pitchFamily="2" charset="0"/>
              </a:defRPr>
            </a:lvl2pPr>
            <a:lvl3pPr marL="0" indent="0">
              <a:spcBef>
                <a:spcPts val="0"/>
              </a:spcBef>
              <a:buNone/>
              <a:defRPr sz="1600" b="0" i="0">
                <a:solidFill>
                  <a:schemeClr val="bg2"/>
                </a:solidFill>
                <a:latin typeface="Poppins" pitchFamily="2" charset="0"/>
              </a:defRPr>
            </a:lvl3pPr>
            <a:lvl4pPr marL="0" indent="0">
              <a:spcBef>
                <a:spcPts val="0"/>
              </a:spcBef>
              <a:buNone/>
              <a:defRPr sz="1400" b="0" i="0">
                <a:solidFill>
                  <a:schemeClr val="bg2"/>
                </a:solidFill>
                <a:latin typeface="Poppins" pitchFamily="2" charset="0"/>
              </a:defRPr>
            </a:lvl4pPr>
            <a:lvl5pPr marL="0" indent="0">
              <a:spcBef>
                <a:spcPts val="0"/>
              </a:spcBef>
              <a:buNone/>
              <a:defRPr sz="1200" b="0" i="0">
                <a:solidFill>
                  <a:schemeClr val="bg2"/>
                </a:solidFill>
                <a:latin typeface="Poppins" pitchFamily="2" charset="0"/>
              </a:defRPr>
            </a:lvl5pPr>
          </a:lstStyle>
          <a:p>
            <a:pPr lvl="0"/>
            <a:r>
              <a:rPr lang="en-GB" dirty="0"/>
              <a:t>Kliknutím vložíte text</a:t>
            </a:r>
          </a:p>
        </p:txBody>
      </p:sp>
      <p:sp>
        <p:nvSpPr>
          <p:cNvPr id="3" name="Zástupný symbol pro tabulku 2">
            <a:extLst>
              <a:ext uri="{FF2B5EF4-FFF2-40B4-BE49-F238E27FC236}">
                <a16:creationId xmlns:a16="http://schemas.microsoft.com/office/drawing/2014/main" id="{A69FB391-AF00-104A-B27D-BF4AB417A209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609918" y="2235200"/>
            <a:ext cx="10980000" cy="2917825"/>
          </a:xfr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56495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12648" y="3214258"/>
            <a:ext cx="5178552" cy="3034091"/>
          </a:xfrm>
        </p:spPr>
        <p:txBody>
          <a:bodyPr/>
          <a:lstStyle>
            <a:lvl1pPr>
              <a:defRPr sz="2000" b="0" i="0">
                <a:solidFill>
                  <a:schemeClr val="bg1"/>
                </a:solidFill>
                <a:latin typeface="Poppins" pitchFamily="2" charset="0"/>
              </a:defRPr>
            </a:lvl1pPr>
            <a:lvl2pPr>
              <a:defRPr sz="1800" b="0" i="0">
                <a:solidFill>
                  <a:schemeClr val="bg1"/>
                </a:solidFill>
                <a:latin typeface="Poppins" pitchFamily="2" charset="0"/>
              </a:defRPr>
            </a:lvl2pPr>
            <a:lvl3pPr>
              <a:defRPr sz="1600" b="0" i="0">
                <a:solidFill>
                  <a:schemeClr val="bg1"/>
                </a:solidFill>
                <a:latin typeface="Poppins" pitchFamily="2" charset="0"/>
              </a:defRPr>
            </a:lvl3pPr>
            <a:lvl4pPr>
              <a:defRPr sz="1400" b="0" i="0">
                <a:solidFill>
                  <a:schemeClr val="bg1"/>
                </a:solidFill>
                <a:latin typeface="Poppins" pitchFamily="2" charset="0"/>
              </a:defRPr>
            </a:lvl4pPr>
            <a:lvl5pPr>
              <a:defRPr sz="1200" b="0" i="0">
                <a:solidFill>
                  <a:schemeClr val="bg1"/>
                </a:solidFill>
                <a:latin typeface="Poppins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Odrážky 1</a:t>
            </a:r>
          </a:p>
          <a:p>
            <a:pPr lvl="1"/>
            <a:r>
              <a:rPr lang="en-US" dirty="0"/>
              <a:t>Odrážky 2</a:t>
            </a:r>
          </a:p>
          <a:p>
            <a:pPr lvl="2"/>
            <a:r>
              <a:rPr lang="en-US" dirty="0"/>
              <a:t>Odrážky 3</a:t>
            </a:r>
          </a:p>
          <a:p>
            <a:pPr lvl="3"/>
            <a:r>
              <a:rPr lang="en-US" dirty="0"/>
              <a:t>Odrážky 4</a:t>
            </a:r>
          </a:p>
          <a:p>
            <a:pPr lvl="4"/>
            <a:r>
              <a:rPr lang="en-US" dirty="0"/>
              <a:t>Odrážky 5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407152" y="3214258"/>
            <a:ext cx="5185688" cy="3034091"/>
          </a:xfrm>
        </p:spPr>
        <p:txBody>
          <a:bodyPr/>
          <a:lstStyle>
            <a:lvl1pPr>
              <a:defRPr sz="2000" b="0" i="0">
                <a:solidFill>
                  <a:schemeClr val="bg1"/>
                </a:solidFill>
                <a:latin typeface="Poppins" pitchFamily="2" charset="0"/>
              </a:defRPr>
            </a:lvl1pPr>
            <a:lvl2pPr>
              <a:defRPr sz="1800" b="0" i="0">
                <a:solidFill>
                  <a:schemeClr val="bg1"/>
                </a:solidFill>
                <a:latin typeface="Poppins" pitchFamily="2" charset="0"/>
              </a:defRPr>
            </a:lvl2pPr>
            <a:lvl3pPr>
              <a:defRPr sz="1600" b="0" i="0">
                <a:solidFill>
                  <a:schemeClr val="bg1"/>
                </a:solidFill>
                <a:latin typeface="Poppins" pitchFamily="2" charset="0"/>
              </a:defRPr>
            </a:lvl3pPr>
            <a:lvl4pPr>
              <a:defRPr sz="1400" b="0" i="0">
                <a:solidFill>
                  <a:schemeClr val="bg1"/>
                </a:solidFill>
                <a:latin typeface="Poppins" pitchFamily="2" charset="0"/>
              </a:defRPr>
            </a:lvl4pPr>
            <a:lvl5pPr>
              <a:defRPr sz="1200" b="0" i="0">
                <a:solidFill>
                  <a:schemeClr val="bg1"/>
                </a:solidFill>
                <a:latin typeface="Poppins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Odrážky 1</a:t>
            </a:r>
          </a:p>
          <a:p>
            <a:pPr lvl="1"/>
            <a:r>
              <a:rPr lang="en-US" dirty="0"/>
              <a:t>Odrážky 2</a:t>
            </a:r>
          </a:p>
          <a:p>
            <a:pPr lvl="2"/>
            <a:r>
              <a:rPr lang="en-US" dirty="0"/>
              <a:t>Odrážky 3</a:t>
            </a:r>
          </a:p>
          <a:p>
            <a:pPr lvl="3"/>
            <a:r>
              <a:rPr lang="en-US" dirty="0"/>
              <a:t>Odrážky 4</a:t>
            </a:r>
          </a:p>
          <a:p>
            <a:pPr lvl="4"/>
            <a:r>
              <a:rPr lang="en-US" dirty="0"/>
              <a:t>Odrážky 5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609918" y="1137919"/>
            <a:ext cx="5178552" cy="1920555"/>
          </a:xfrm>
        </p:spPr>
        <p:txBody>
          <a:bodyPr anchor="t" anchorCtr="0"/>
          <a:lstStyle>
            <a:lvl1pPr marL="0" indent="0">
              <a:buNone/>
              <a:defRPr b="0" i="0">
                <a:solidFill>
                  <a:schemeClr val="bg1"/>
                </a:solidFill>
                <a:latin typeface="Poppins" pitchFamily="2" charset="0"/>
              </a:defRPr>
            </a:lvl1pPr>
          </a:lstStyle>
          <a:p>
            <a:pPr lvl="0"/>
            <a:r>
              <a:rPr lang="en-GB" dirty="0"/>
              <a:t>Kliknutím vložíte text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6407152" y="1137919"/>
            <a:ext cx="5185688" cy="1920555"/>
          </a:xfrm>
        </p:spPr>
        <p:txBody>
          <a:bodyPr anchor="t" anchorCtr="0"/>
          <a:lstStyle>
            <a:lvl1pPr marL="0" indent="0">
              <a:buNone/>
              <a:defRPr b="0" i="0">
                <a:solidFill>
                  <a:schemeClr val="bg1"/>
                </a:solidFill>
                <a:latin typeface="Poppins" pitchFamily="2" charset="0"/>
              </a:defRPr>
            </a:lvl1pPr>
          </a:lstStyle>
          <a:p>
            <a:pPr lvl="0"/>
            <a:r>
              <a:rPr lang="en-GB" dirty="0"/>
              <a:t>Kliknutím vložíte text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919" y="294200"/>
            <a:ext cx="9720000" cy="59088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Poppins" pitchFamily="2" charset="0"/>
              </a:defRPr>
            </a:lvl1pPr>
          </a:lstStyle>
          <a:p>
            <a:r>
              <a:rPr lang="en-US" dirty="0"/>
              <a:t>Kliknutím vložíte nadpis</a:t>
            </a:r>
          </a:p>
        </p:txBody>
      </p:sp>
      <p:sp>
        <p:nvSpPr>
          <p:cNvPr id="14" name="Line 10">
            <a:extLst>
              <a:ext uri="{FF2B5EF4-FFF2-40B4-BE49-F238E27FC236}">
                <a16:creationId xmlns:a16="http://schemas.microsoft.com/office/drawing/2014/main" id="{9773E7D9-2434-4381-A00D-27B62C086733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609918" y="907750"/>
            <a:ext cx="10980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b="0" i="0" noProof="0" dirty="0">
              <a:solidFill>
                <a:schemeClr val="bg1"/>
              </a:solidFill>
              <a:latin typeface="Poppins" pitchFamily="2" charset="0"/>
            </a:endParaRPr>
          </a:p>
        </p:txBody>
      </p:sp>
      <p:pic>
        <p:nvPicPr>
          <p:cNvPr id="18" name="Grafický objekt 17">
            <a:extLst>
              <a:ext uri="{FF2B5EF4-FFF2-40B4-BE49-F238E27FC236}">
                <a16:creationId xmlns:a16="http://schemas.microsoft.com/office/drawing/2014/main" id="{8193CFCA-56EF-E14B-9BA0-21AD7F994969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183189" y="294200"/>
            <a:ext cx="457774" cy="457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6410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s obrázkem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80593A0-4211-460E-B6CF-FE2D9CE6D9C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199122" y="1137921"/>
            <a:ext cx="3389310" cy="5018184"/>
          </a:xfrm>
          <a:solidFill>
            <a:schemeClr val="tx1">
              <a:lumMod val="85000"/>
            </a:schemeClr>
          </a:solidFill>
        </p:spPr>
        <p:txBody>
          <a:bodyPr/>
          <a:lstStyle>
            <a:lvl1pPr>
              <a:defRPr b="0" i="0">
                <a:latin typeface="Poppins" pitchFamily="2" charset="0"/>
              </a:defRPr>
            </a:lvl1pPr>
          </a:lstStyle>
          <a:p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919" y="294200"/>
            <a:ext cx="9720000" cy="590400"/>
          </a:xfrm>
          <a:prstGeom prst="rect">
            <a:avLst/>
          </a:prstGeom>
        </p:spPr>
        <p:txBody>
          <a:bodyPr anchor="ctr" anchorCtr="0"/>
          <a:lstStyle>
            <a:lvl1pPr>
              <a:defRPr sz="2400" b="0" i="0">
                <a:solidFill>
                  <a:schemeClr val="bg1"/>
                </a:solidFill>
                <a:latin typeface="Poppins" pitchFamily="2" charset="0"/>
              </a:defRPr>
            </a:lvl1pPr>
          </a:lstStyle>
          <a:p>
            <a:r>
              <a:rPr lang="en-US" dirty="0"/>
              <a:t>Kliknutím vložíte nadpis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918" y="1137921"/>
            <a:ext cx="7299642" cy="87376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10000"/>
              <a:buFont typeface="Arial" panose="020B0604020202020204" pitchFamily="34" charset="0"/>
              <a:buNone/>
              <a:tabLst/>
              <a:defRPr sz="2000" b="0" i="0" baseline="0">
                <a:solidFill>
                  <a:schemeClr val="bg1"/>
                </a:solidFill>
                <a:latin typeface="Poppins" pitchFamily="2" charset="0"/>
              </a:defRPr>
            </a:lvl1pPr>
            <a:lvl2pPr marL="356616" indent="0">
              <a:buNone/>
              <a:defRPr sz="1800">
                <a:solidFill>
                  <a:schemeClr val="bg1"/>
                </a:solidFill>
              </a:defRPr>
            </a:lvl2pPr>
            <a:lvl3pPr marL="713231" indent="0">
              <a:buNone/>
              <a:defRPr sz="1600">
                <a:solidFill>
                  <a:schemeClr val="bg1"/>
                </a:solidFill>
              </a:defRPr>
            </a:lvl3pPr>
            <a:lvl4pPr marL="1069848" indent="0">
              <a:buNone/>
              <a:defRPr sz="1400">
                <a:solidFill>
                  <a:schemeClr val="bg1"/>
                </a:solidFill>
              </a:defRPr>
            </a:lvl4pPr>
            <a:lvl5pPr marL="1426464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Kliknutím vložíte text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78D3272-120F-430D-AFB5-E93227EEEAAF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609919" y="2311401"/>
            <a:ext cx="3580117" cy="3844704"/>
          </a:xfrm>
        </p:spPr>
        <p:txBody>
          <a:bodyPr numCol="1"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10000"/>
              <a:buFont typeface="Arial" panose="020B0604020202020204" pitchFamily="34" charset="0"/>
              <a:buNone/>
              <a:tabLst/>
              <a:defRPr sz="1400" b="0" i="0" baseline="0">
                <a:solidFill>
                  <a:schemeClr val="bg2"/>
                </a:solidFill>
                <a:latin typeface="Poppins Light" pitchFamily="2" charset="0"/>
              </a:defRPr>
            </a:lvl1pPr>
            <a:lvl2pPr marL="356616" indent="0">
              <a:buNone/>
              <a:defRPr sz="1800">
                <a:solidFill>
                  <a:schemeClr val="bg1"/>
                </a:solidFill>
              </a:defRPr>
            </a:lvl2pPr>
            <a:lvl3pPr marL="713231" indent="0">
              <a:buNone/>
              <a:defRPr sz="1600">
                <a:solidFill>
                  <a:schemeClr val="bg1"/>
                </a:solidFill>
              </a:defRPr>
            </a:lvl3pPr>
            <a:lvl4pPr marL="1069848" indent="0">
              <a:buNone/>
              <a:defRPr sz="1400">
                <a:solidFill>
                  <a:schemeClr val="bg1"/>
                </a:solidFill>
              </a:defRPr>
            </a:lvl4pPr>
            <a:lvl5pPr marL="1426464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Kliknutím vložíte text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C7BD71A-882B-40FB-A05F-48ECC69FF73D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329444" y="2311403"/>
            <a:ext cx="3580117" cy="3844694"/>
          </a:xfrm>
        </p:spPr>
        <p:txBody>
          <a:bodyPr numCol="1"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10000"/>
              <a:buFont typeface="Arial" panose="020B0604020202020204" pitchFamily="34" charset="0"/>
              <a:buNone/>
              <a:tabLst/>
              <a:defRPr sz="1400" b="0" i="0" baseline="0">
                <a:solidFill>
                  <a:schemeClr val="bg2"/>
                </a:solidFill>
                <a:latin typeface="Poppins Light" pitchFamily="2" charset="0"/>
              </a:defRPr>
            </a:lvl1pPr>
            <a:lvl2pPr marL="356616" indent="0">
              <a:buNone/>
              <a:defRPr sz="1800">
                <a:solidFill>
                  <a:schemeClr val="bg1"/>
                </a:solidFill>
              </a:defRPr>
            </a:lvl2pPr>
            <a:lvl3pPr marL="713231" indent="0">
              <a:buNone/>
              <a:defRPr sz="1600">
                <a:solidFill>
                  <a:schemeClr val="bg1"/>
                </a:solidFill>
              </a:defRPr>
            </a:lvl3pPr>
            <a:lvl4pPr marL="1069848" indent="0">
              <a:buNone/>
              <a:defRPr sz="1400">
                <a:solidFill>
                  <a:schemeClr val="bg1"/>
                </a:solidFill>
              </a:defRPr>
            </a:lvl4pPr>
            <a:lvl5pPr marL="1426464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Kliknutím vložíte text</a:t>
            </a:r>
          </a:p>
        </p:txBody>
      </p:sp>
      <p:sp>
        <p:nvSpPr>
          <p:cNvPr id="8" name="Line 10">
            <a:extLst>
              <a:ext uri="{FF2B5EF4-FFF2-40B4-BE49-F238E27FC236}">
                <a16:creationId xmlns:a16="http://schemas.microsoft.com/office/drawing/2014/main" id="{EBE5C67E-8F98-B843-9BF6-1C653DD5A8FA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609918" y="907750"/>
            <a:ext cx="10980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b="0" i="0" noProof="0" dirty="0">
              <a:solidFill>
                <a:schemeClr val="bg1"/>
              </a:solidFill>
              <a:latin typeface="Poppins" pitchFamily="2" charset="0"/>
            </a:endParaRP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69D63BB0-8D33-0049-9043-086CA2E7A18A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183189" y="294200"/>
            <a:ext cx="457774" cy="457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0132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s obrázke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80593A0-4211-460E-B6CF-FE2D9CE6D9C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9176" y="1137921"/>
            <a:ext cx="5489258" cy="5018184"/>
          </a:xfrm>
          <a:solidFill>
            <a:schemeClr val="tx1">
              <a:lumMod val="85000"/>
            </a:schemeClr>
          </a:solidFill>
        </p:spPr>
        <p:txBody>
          <a:bodyPr/>
          <a:lstStyle>
            <a:lvl1pPr>
              <a:defRPr b="0" i="0">
                <a:latin typeface="Poppins" pitchFamily="2" charset="0"/>
              </a:defRPr>
            </a:lvl1pPr>
          </a:lstStyle>
          <a:p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918" y="294200"/>
            <a:ext cx="9726777" cy="590400"/>
          </a:xfrm>
          <a:prstGeom prst="rect">
            <a:avLst/>
          </a:prstGeom>
        </p:spPr>
        <p:txBody>
          <a:bodyPr anchor="ctr" anchorCtr="0"/>
          <a:lstStyle>
            <a:lvl1pPr>
              <a:defRPr sz="2400" b="0" i="0">
                <a:solidFill>
                  <a:schemeClr val="bg1"/>
                </a:solidFill>
                <a:latin typeface="Poppins" pitchFamily="2" charset="0"/>
              </a:defRPr>
            </a:lvl1pPr>
          </a:lstStyle>
          <a:p>
            <a:r>
              <a:rPr lang="en-US" dirty="0"/>
              <a:t>Kliknutím vložíte nadpis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917" y="1137921"/>
            <a:ext cx="5176733" cy="207633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10000"/>
              <a:buFont typeface="Arial" panose="020B0604020202020204" pitchFamily="34" charset="0"/>
              <a:buNone/>
              <a:tabLst/>
              <a:defRPr sz="2000" b="0" i="0" baseline="0">
                <a:solidFill>
                  <a:schemeClr val="bg1"/>
                </a:solidFill>
                <a:latin typeface="Poppins" pitchFamily="2" charset="0"/>
              </a:defRPr>
            </a:lvl1pPr>
            <a:lvl2pPr marL="356616" indent="0">
              <a:buNone/>
              <a:defRPr sz="1800">
                <a:solidFill>
                  <a:schemeClr val="bg1"/>
                </a:solidFill>
              </a:defRPr>
            </a:lvl2pPr>
            <a:lvl3pPr marL="713231" indent="0">
              <a:buNone/>
              <a:defRPr sz="1600">
                <a:solidFill>
                  <a:schemeClr val="bg1"/>
                </a:solidFill>
              </a:defRPr>
            </a:lvl3pPr>
            <a:lvl4pPr marL="1069848" indent="0">
              <a:buNone/>
              <a:defRPr sz="1400">
                <a:solidFill>
                  <a:schemeClr val="bg1"/>
                </a:solidFill>
              </a:defRPr>
            </a:lvl4pPr>
            <a:lvl5pPr marL="1426464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Kliknutím vložíte text</a:t>
            </a:r>
          </a:p>
        </p:txBody>
      </p:sp>
      <p:sp>
        <p:nvSpPr>
          <p:cNvPr id="8" name="Line 10">
            <a:extLst>
              <a:ext uri="{FF2B5EF4-FFF2-40B4-BE49-F238E27FC236}">
                <a16:creationId xmlns:a16="http://schemas.microsoft.com/office/drawing/2014/main" id="{EBE5C67E-8F98-B843-9BF6-1C653DD5A8FA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609918" y="907750"/>
            <a:ext cx="10980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b="0" i="0" noProof="0" dirty="0">
              <a:solidFill>
                <a:schemeClr val="bg1"/>
              </a:solidFill>
              <a:latin typeface="Poppins" pitchFamily="2" charset="0"/>
            </a:endParaRP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69D63BB0-8D33-0049-9043-086CA2E7A18A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183189" y="294200"/>
            <a:ext cx="457774" cy="457774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FE61E4D-14C0-EA45-964A-ECE15789B19C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609919" y="3428999"/>
            <a:ext cx="5176731" cy="2727105"/>
          </a:xfrm>
        </p:spPr>
        <p:txBody>
          <a:bodyPr numCol="1"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10000"/>
              <a:buFont typeface="Arial" panose="020B0604020202020204" pitchFamily="34" charset="0"/>
              <a:buNone/>
              <a:tabLst/>
              <a:defRPr sz="1400" b="0" i="0" baseline="0">
                <a:solidFill>
                  <a:schemeClr val="bg2"/>
                </a:solidFill>
                <a:latin typeface="Poppins Light" pitchFamily="2" charset="0"/>
              </a:defRPr>
            </a:lvl1pPr>
            <a:lvl2pPr marL="356616" indent="0">
              <a:buNone/>
              <a:defRPr sz="1800">
                <a:solidFill>
                  <a:schemeClr val="bg1"/>
                </a:solidFill>
              </a:defRPr>
            </a:lvl2pPr>
            <a:lvl3pPr marL="713231" indent="0">
              <a:buNone/>
              <a:defRPr sz="1600">
                <a:solidFill>
                  <a:schemeClr val="bg1"/>
                </a:solidFill>
              </a:defRPr>
            </a:lvl3pPr>
            <a:lvl4pPr marL="1069848" indent="0">
              <a:buNone/>
              <a:defRPr sz="1400">
                <a:solidFill>
                  <a:schemeClr val="bg1"/>
                </a:solidFill>
              </a:defRPr>
            </a:lvl4pPr>
            <a:lvl5pPr marL="1426464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Kliknutím vložíte text</a:t>
            </a:r>
          </a:p>
        </p:txBody>
      </p:sp>
    </p:spTree>
    <p:extLst>
      <p:ext uri="{BB962C8B-B14F-4D97-AF65-F5344CB8AC3E}">
        <p14:creationId xmlns:p14="http://schemas.microsoft.com/office/powerpoint/2010/main" val="15125315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obrázky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ástupný text 11">
            <a:extLst>
              <a:ext uri="{FF2B5EF4-FFF2-40B4-BE49-F238E27FC236}">
                <a16:creationId xmlns:a16="http://schemas.microsoft.com/office/drawing/2014/main" id="{C15506E7-5486-8E40-A0A4-03002B8FC5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918" y="4654016"/>
            <a:ext cx="3357563" cy="1488735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10000"/>
              <a:buFont typeface="Arial" panose="020B0604020202020204" pitchFamily="34" charset="0"/>
              <a:buNone/>
              <a:tabLst/>
              <a:defRPr sz="1400" baseline="0">
                <a:solidFill>
                  <a:schemeClr val="bg2"/>
                </a:solidFill>
                <a:latin typeface="Poppins Light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Kliknutím vložíte text</a:t>
            </a:r>
          </a:p>
        </p:txBody>
      </p:sp>
      <p:sp>
        <p:nvSpPr>
          <p:cNvPr id="14" name="Zástupný text 11">
            <a:extLst>
              <a:ext uri="{FF2B5EF4-FFF2-40B4-BE49-F238E27FC236}">
                <a16:creationId xmlns:a16="http://schemas.microsoft.com/office/drawing/2014/main" id="{23DAAF80-2346-7246-B41F-59BECDC492B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01222" y="4654016"/>
            <a:ext cx="3357563" cy="1488735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10000"/>
              <a:buFont typeface="Arial" panose="020B0604020202020204" pitchFamily="34" charset="0"/>
              <a:buNone/>
              <a:tabLst/>
              <a:defRPr sz="1400" baseline="0">
                <a:solidFill>
                  <a:schemeClr val="bg2"/>
                </a:solidFill>
                <a:latin typeface="Poppins Light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Kliknutím vložíte text</a:t>
            </a:r>
          </a:p>
        </p:txBody>
      </p:sp>
      <p:sp>
        <p:nvSpPr>
          <p:cNvPr id="16" name="Zástupný text 11">
            <a:extLst>
              <a:ext uri="{FF2B5EF4-FFF2-40B4-BE49-F238E27FC236}">
                <a16:creationId xmlns:a16="http://schemas.microsoft.com/office/drawing/2014/main" id="{B5AE6230-5502-CC48-A319-F52827808D4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79369" y="4654016"/>
            <a:ext cx="3357563" cy="1488735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10000"/>
              <a:buFont typeface="Arial" panose="020B0604020202020204" pitchFamily="34" charset="0"/>
              <a:buNone/>
              <a:tabLst/>
              <a:defRPr sz="1400" baseline="0">
                <a:solidFill>
                  <a:schemeClr val="bg2"/>
                </a:solidFill>
                <a:latin typeface="Poppins Light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Kliknutím vložíte text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F3B5D529-30CF-E042-84CC-D86D62BB71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919" y="294200"/>
            <a:ext cx="9720000" cy="59088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Poppins" pitchFamily="2" charset="0"/>
              </a:defRPr>
            </a:lvl1pPr>
          </a:lstStyle>
          <a:p>
            <a:r>
              <a:rPr lang="en-US" dirty="0"/>
              <a:t>Kliknutím vložíte nadpis</a:t>
            </a:r>
          </a:p>
        </p:txBody>
      </p:sp>
      <p:sp>
        <p:nvSpPr>
          <p:cNvPr id="18" name="Line 10">
            <a:extLst>
              <a:ext uri="{FF2B5EF4-FFF2-40B4-BE49-F238E27FC236}">
                <a16:creationId xmlns:a16="http://schemas.microsoft.com/office/drawing/2014/main" id="{24A8ECC1-E01B-9B4F-B9D2-B5C31D4434C1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609918" y="907750"/>
            <a:ext cx="10980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b="0" i="0" noProof="0" dirty="0">
              <a:solidFill>
                <a:schemeClr val="bg1"/>
              </a:solidFill>
              <a:latin typeface="Poppins" pitchFamily="2" charset="0"/>
            </a:endParaRPr>
          </a:p>
        </p:txBody>
      </p:sp>
      <p:pic>
        <p:nvPicPr>
          <p:cNvPr id="19" name="Grafický objekt 18">
            <a:extLst>
              <a:ext uri="{FF2B5EF4-FFF2-40B4-BE49-F238E27FC236}">
                <a16:creationId xmlns:a16="http://schemas.microsoft.com/office/drawing/2014/main" id="{7D58BBD5-5926-3844-AEA2-11156D95C8EC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183189" y="294200"/>
            <a:ext cx="457774" cy="457774"/>
          </a:xfrm>
          <a:prstGeom prst="rect">
            <a:avLst/>
          </a:prstGeom>
        </p:spPr>
      </p:pic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0DCE975D-D70C-D94F-8A69-69895527FDA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09918" y="2376145"/>
            <a:ext cx="3357563" cy="1955041"/>
          </a:xfrm>
          <a:solidFill>
            <a:schemeClr val="tx1">
              <a:lumMod val="85000"/>
            </a:schemeClr>
          </a:solidFill>
        </p:spPr>
        <p:txBody>
          <a:bodyPr anchor="t" anchorCtr="0"/>
          <a:lstStyle>
            <a:lvl1pPr algn="ctr">
              <a:buFontTx/>
              <a:buNone/>
              <a:defRPr sz="1400"/>
            </a:lvl1pPr>
          </a:lstStyle>
          <a:p>
            <a:endParaRPr lang="cs-CZ"/>
          </a:p>
        </p:txBody>
      </p:sp>
      <p:sp>
        <p:nvSpPr>
          <p:cNvPr id="20" name="Zástupný symbol obrázku 2">
            <a:extLst>
              <a:ext uri="{FF2B5EF4-FFF2-40B4-BE49-F238E27FC236}">
                <a16:creationId xmlns:a16="http://schemas.microsoft.com/office/drawing/2014/main" id="{1E7762D6-BC3D-8844-8EDF-F6E37885570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388064" y="2376145"/>
            <a:ext cx="3357563" cy="1955041"/>
          </a:xfrm>
          <a:solidFill>
            <a:schemeClr val="tx1">
              <a:lumMod val="85000"/>
            </a:schemeClr>
          </a:solidFill>
        </p:spPr>
        <p:txBody>
          <a:bodyPr anchor="t" anchorCtr="0"/>
          <a:lstStyle>
            <a:lvl1pPr algn="ctr">
              <a:buFontTx/>
              <a:buNone/>
              <a:defRPr sz="1400"/>
            </a:lvl1pPr>
          </a:lstStyle>
          <a:p>
            <a:endParaRPr lang="cs-CZ"/>
          </a:p>
        </p:txBody>
      </p:sp>
      <p:sp>
        <p:nvSpPr>
          <p:cNvPr id="21" name="Zástupný symbol obrázku 2">
            <a:extLst>
              <a:ext uri="{FF2B5EF4-FFF2-40B4-BE49-F238E27FC236}">
                <a16:creationId xmlns:a16="http://schemas.microsoft.com/office/drawing/2014/main" id="{33126F0E-0204-0A4C-82D8-BD3333A38E2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65722" y="2376145"/>
            <a:ext cx="3357563" cy="1955041"/>
          </a:xfrm>
          <a:solidFill>
            <a:schemeClr val="tx1">
              <a:lumMod val="85000"/>
            </a:schemeClr>
          </a:solidFill>
        </p:spPr>
        <p:txBody>
          <a:bodyPr anchor="t" anchorCtr="0"/>
          <a:lstStyle>
            <a:lvl1pPr algn="ctr">
              <a:buFontTx/>
              <a:buNone/>
              <a:defRPr sz="1400"/>
            </a:lvl1pPr>
          </a:lstStyle>
          <a:p>
            <a:endParaRPr lang="cs-CZ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36E25F8B-9AB8-1041-B793-25A03C23DB9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9917" y="1137921"/>
            <a:ext cx="9719999" cy="690878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10000"/>
              <a:buFont typeface="Arial" panose="020B0604020202020204" pitchFamily="34" charset="0"/>
              <a:buNone/>
              <a:tabLst/>
              <a:defRPr sz="2000" b="0" i="0" baseline="0">
                <a:solidFill>
                  <a:schemeClr val="bg1"/>
                </a:solidFill>
                <a:latin typeface="Poppins" pitchFamily="2" charset="0"/>
              </a:defRPr>
            </a:lvl1pPr>
            <a:lvl2pPr marL="356616" indent="0">
              <a:buNone/>
              <a:defRPr sz="1800">
                <a:solidFill>
                  <a:schemeClr val="bg1"/>
                </a:solidFill>
              </a:defRPr>
            </a:lvl2pPr>
            <a:lvl3pPr marL="713231" indent="0">
              <a:buNone/>
              <a:defRPr sz="1600">
                <a:solidFill>
                  <a:schemeClr val="bg1"/>
                </a:solidFill>
              </a:defRPr>
            </a:lvl3pPr>
            <a:lvl4pPr marL="1069848" indent="0">
              <a:buNone/>
              <a:defRPr sz="1400">
                <a:solidFill>
                  <a:schemeClr val="bg1"/>
                </a:solidFill>
              </a:defRPr>
            </a:lvl4pPr>
            <a:lvl5pPr marL="1426464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Kliknutím vložíte text</a:t>
            </a:r>
          </a:p>
        </p:txBody>
      </p:sp>
    </p:spTree>
    <p:extLst>
      <p:ext uri="{BB962C8B-B14F-4D97-AF65-F5344CB8AC3E}">
        <p14:creationId xmlns:p14="http://schemas.microsoft.com/office/powerpoint/2010/main" val="3128276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va obrázky a highligh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80593A0-4211-460E-B6CF-FE2D9CE6D9C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9175" y="0"/>
            <a:ext cx="6099175" cy="6858000"/>
          </a:xfrm>
          <a:solidFill>
            <a:schemeClr val="tx1">
              <a:lumMod val="85000"/>
            </a:schemeClr>
          </a:solidFill>
        </p:spPr>
        <p:txBody>
          <a:bodyPr/>
          <a:lstStyle>
            <a:lvl1pPr>
              <a:buFontTx/>
              <a:buNone/>
              <a:defRPr b="0" i="0">
                <a:latin typeface="Poppins" pitchFamily="2" charset="0"/>
              </a:defRPr>
            </a:lvl1pPr>
          </a:lstStyle>
          <a:p>
            <a:endParaRPr lang="en-IN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6101043-34B1-2741-A602-A0F34421D05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099175" cy="6858000"/>
          </a:xfrm>
          <a:solidFill>
            <a:schemeClr val="tx1">
              <a:lumMod val="75000"/>
            </a:schemeClr>
          </a:solidFill>
        </p:spPr>
        <p:txBody>
          <a:bodyPr/>
          <a:lstStyle>
            <a:lvl1pPr>
              <a:buFontTx/>
              <a:buNone/>
              <a:defRPr b="0" i="0">
                <a:latin typeface="Poppins" pitchFamily="2" charset="0"/>
              </a:defRPr>
            </a:lvl1pPr>
          </a:lstStyle>
          <a:p>
            <a:endParaRPr lang="en-IN" dirty="0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40FDD80F-F848-4D44-B218-5545F1B70AE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85647" y="1939564"/>
            <a:ext cx="4027055" cy="2978872"/>
          </a:xfrm>
          <a:prstGeom prst="roundRect">
            <a:avLst>
              <a:gd name="adj" fmla="val 2714"/>
            </a:avLst>
          </a:prstGeom>
          <a:solidFill>
            <a:schemeClr val="tx2">
              <a:alpha val="90000"/>
            </a:schemeClr>
          </a:solidFill>
        </p:spPr>
        <p:txBody>
          <a:bodyPr lIns="180000" rIns="180000" anchor="ctr" anchorCtr="0"/>
          <a:lstStyle>
            <a:lvl1pPr marL="0" indent="0" algn="ctr">
              <a:spcBef>
                <a:spcPct val="20000"/>
              </a:spcBef>
              <a:buClr>
                <a:srgbClr val="FFE600"/>
              </a:buClr>
              <a:buSzPct val="70000"/>
              <a:buNone/>
              <a:defRPr>
                <a:solidFill>
                  <a:schemeClr val="tx1"/>
                </a:solidFill>
              </a:defRPr>
            </a:lvl1pPr>
            <a:lvl2pPr indent="0"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 indent="0"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 indent="0"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 indent="0"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Kliknutím vložíte text</a:t>
            </a:r>
          </a:p>
        </p:txBody>
      </p:sp>
    </p:spTree>
    <p:extLst>
      <p:ext uri="{BB962C8B-B14F-4D97-AF65-F5344CB8AC3E}">
        <p14:creationId xmlns:p14="http://schemas.microsoft.com/office/powerpoint/2010/main" val="9881603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tát s fotk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obrázku 5">
            <a:extLst>
              <a:ext uri="{FF2B5EF4-FFF2-40B4-BE49-F238E27FC236}">
                <a16:creationId xmlns:a16="http://schemas.microsoft.com/office/drawing/2014/main" id="{B3E4FB46-59E5-B345-9DDF-9BBDAC7093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8350" cy="6858000"/>
          </a:xfrm>
          <a:solidFill>
            <a:schemeClr val="tx1">
              <a:lumMod val="85000"/>
            </a:schemeClr>
          </a:solidFill>
        </p:spPr>
        <p:txBody>
          <a:bodyPr/>
          <a:lstStyle/>
          <a:p>
            <a:endParaRPr lang="cs-CZ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B5D2AC0-B4F7-4455-9AE0-201966050A6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5133" y="2526765"/>
            <a:ext cx="4792940" cy="1800000"/>
          </a:xfrm>
        </p:spPr>
        <p:txBody>
          <a:bodyPr lIns="90000" tIns="46800" rIns="90000" bIns="46800"/>
          <a:lstStyle>
            <a:lvl1pPr marL="0" indent="0">
              <a:buNone/>
              <a:defRPr lang="en-US" sz="2800" dirty="0" smtClean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pPr marL="356616" lvl="0" indent="-356616">
              <a:spcBef>
                <a:spcPts val="0"/>
              </a:spcBef>
            </a:pPr>
            <a:r>
              <a:rPr lang="en-US" dirty="0"/>
              <a:t>Text citátu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1BA83A2-78F0-4F7E-836B-9B4B87820F9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15133" y="4632765"/>
            <a:ext cx="4792940" cy="736308"/>
          </a:xfrm>
        </p:spPr>
        <p:txBody>
          <a:bodyPr lIns="90000" tIns="46800" rIns="90000" bIns="46800"/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Arial" pitchFamily="34" charset="0"/>
              <a:buNone/>
              <a:defRPr lang="en-US" sz="1600" b="0" i="0" kern="1200" dirty="0" smtClean="0">
                <a:solidFill>
                  <a:schemeClr val="tx1"/>
                </a:solidFill>
                <a:latin typeface="Poppins" pitchFamily="2" charset="0"/>
                <a:ea typeface="+mn-ea"/>
                <a:cs typeface="+mn-cs"/>
              </a:defRPr>
            </a:lvl1pPr>
            <a:lvl2pPr marL="356616" indent="0">
              <a:buNone/>
              <a:defRPr lang="en-US" sz="2000" smtClean="0">
                <a:latin typeface="+mn-lt"/>
              </a:defRPr>
            </a:lvl2pPr>
            <a:lvl3pPr>
              <a:defRPr lang="en-US" sz="1800" smtClean="0">
                <a:latin typeface="+mn-lt"/>
              </a:defRPr>
            </a:lvl3pPr>
            <a:lvl4pPr>
              <a:defRPr lang="en-US" sz="1600" smtClean="0">
                <a:latin typeface="+mn-lt"/>
              </a:defRPr>
            </a:lvl4pPr>
            <a:lvl5pPr>
              <a:defRPr lang="en-IN" sz="1600">
                <a:latin typeface="+mn-lt"/>
              </a:defRPr>
            </a:lvl5pPr>
          </a:lstStyle>
          <a:p>
            <a:pPr marL="0" lvl="0" indent="0">
              <a:spcBef>
                <a:spcPts val="0"/>
              </a:spcBef>
              <a:buNone/>
            </a:pPr>
            <a:r>
              <a:rPr lang="en-US" dirty="0"/>
              <a:t>Jméno Příjmení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-US" dirty="0"/>
              <a:t>Pozice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8F291EB0-15F5-4E9A-A38B-CE3AC1452E21}"/>
              </a:ext>
            </a:extLst>
          </p:cNvPr>
          <p:cNvSpPr txBox="1">
            <a:spLocks/>
          </p:cNvSpPr>
          <p:nvPr userDrawn="1"/>
        </p:nvSpPr>
        <p:spPr>
          <a:xfrm>
            <a:off x="879133" y="203700"/>
            <a:ext cx="2501376" cy="2017066"/>
          </a:xfrm>
          <a:prstGeom prst="rect">
            <a:avLst/>
          </a:prstGeom>
        </p:spPr>
        <p:txBody>
          <a:bodyPr/>
          <a:lstStyle>
            <a:lvl1pPr marL="356616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3232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69848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26464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783080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30000" baseline="0" dirty="0">
                <a:solidFill>
                  <a:schemeClr val="tx2"/>
                </a:solidFill>
                <a:latin typeface="Georgia" panose="02040502050405020303" pitchFamily="18" charset="0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4221737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tát bez fotk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E28D7EA5-A532-4D8B-9984-8F3D1FEA98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82481" y="2060235"/>
            <a:ext cx="8233387" cy="2740365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lang="en-US" sz="4500" baseline="0" dirty="0" smtClean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pPr marL="356616" lvl="0" indent="-356616" algn="ctr">
              <a:spcBef>
                <a:spcPts val="0"/>
              </a:spcBef>
            </a:pPr>
            <a:r>
              <a:rPr lang="en-US" dirty="0"/>
              <a:t>Text citátu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9F9B9C3C-16F2-40B2-A460-0480520ECF8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53176" y="5229091"/>
            <a:ext cx="5292000" cy="316838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lang="en-US" sz="1600" b="0" i="0" dirty="0" smtClean="0">
                <a:solidFill>
                  <a:schemeClr val="tx1"/>
                </a:solidFill>
                <a:latin typeface="Poppins" pitchFamily="2" charset="0"/>
              </a:defRPr>
            </a:lvl1pPr>
          </a:lstStyle>
          <a:p>
            <a:pPr marL="356616" lvl="0" indent="-356616" algn="ctr"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Jméno Příjmení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8E04541C-CC5D-4455-8271-73223AE0A88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53176" y="5541130"/>
            <a:ext cx="5292000" cy="316838"/>
          </a:xfrm>
        </p:spPr>
        <p:txBody>
          <a:bodyPr vert="horz" lIns="0" tIns="0" rIns="0" bIns="0" rtlCol="0" anchor="t" anchorCtr="0">
            <a:noAutofit/>
          </a:bodyPr>
          <a:lstStyle>
            <a:lvl1pPr marL="0" indent="0" algn="ctr">
              <a:buNone/>
              <a:defRPr lang="en-US" sz="1600" b="0" i="0" dirty="0" smtClean="0">
                <a:solidFill>
                  <a:schemeClr val="tx1"/>
                </a:solidFill>
                <a:latin typeface="Poppins" pitchFamily="2" charset="0"/>
              </a:defRPr>
            </a:lvl1pPr>
          </a:lstStyle>
          <a:p>
            <a:pPr marL="356616" lvl="0" indent="-356616" algn="ctr"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Pozice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FBD672D3-B116-471A-8511-D80D5D920D93}"/>
              </a:ext>
            </a:extLst>
          </p:cNvPr>
          <p:cNvSpPr txBox="1">
            <a:spLocks/>
          </p:cNvSpPr>
          <p:nvPr userDrawn="1"/>
        </p:nvSpPr>
        <p:spPr>
          <a:xfrm>
            <a:off x="4929982" y="979789"/>
            <a:ext cx="2338388" cy="88268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356616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3232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69848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26464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783080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11200" dirty="0">
                <a:solidFill>
                  <a:schemeClr val="tx2"/>
                </a:solidFill>
                <a:latin typeface="Georgia" panose="02040502050405020303" pitchFamily="18" charset="0"/>
              </a:rPr>
              <a:t>“ </a:t>
            </a:r>
          </a:p>
        </p:txBody>
      </p:sp>
    </p:spTree>
    <p:extLst>
      <p:ext uri="{BB962C8B-B14F-4D97-AF65-F5344CB8AC3E}">
        <p14:creationId xmlns:p14="http://schemas.microsoft.com/office/powerpoint/2010/main" val="30489916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lké čísl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text 8">
            <a:extLst>
              <a:ext uri="{FF2B5EF4-FFF2-40B4-BE49-F238E27FC236}">
                <a16:creationId xmlns:a16="http://schemas.microsoft.com/office/drawing/2014/main" id="{13BE32DA-11D1-B54C-AED4-D3534AA3D3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918" y="1701622"/>
            <a:ext cx="10980000" cy="1941512"/>
          </a:xfrm>
        </p:spPr>
        <p:txBody>
          <a:bodyPr/>
          <a:lstStyle>
            <a:lvl1pPr algn="ctr">
              <a:buNone/>
              <a:defRPr sz="13800">
                <a:solidFill>
                  <a:schemeClr val="tx2"/>
                </a:solidFill>
              </a:defRPr>
            </a:lvl1pPr>
          </a:lstStyle>
          <a:p>
            <a:r>
              <a:rPr lang="en-US" dirty="0">
                <a:solidFill>
                  <a:schemeClr val="tx2"/>
                </a:solidFill>
                <a:latin typeface="Poppins" pitchFamily="2" charset="0"/>
              </a:rPr>
              <a:t>XXX XXX</a:t>
            </a:r>
          </a:p>
        </p:txBody>
      </p:sp>
      <p:sp>
        <p:nvSpPr>
          <p:cNvPr id="14" name="Zástupný text 11">
            <a:extLst>
              <a:ext uri="{FF2B5EF4-FFF2-40B4-BE49-F238E27FC236}">
                <a16:creationId xmlns:a16="http://schemas.microsoft.com/office/drawing/2014/main" id="{23DAAF80-2346-7246-B41F-59BECDC492B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48464" y="4185622"/>
            <a:ext cx="5501422" cy="1941512"/>
          </a:xfrm>
        </p:spPr>
        <p:txBody>
          <a:bodyPr/>
          <a:lstStyle>
            <a:lvl1pPr marL="0" indent="0" algn="ctr">
              <a:buNone/>
              <a:defRPr sz="2000" baseline="0"/>
            </a:lvl1pPr>
          </a:lstStyle>
          <a:p>
            <a:r>
              <a:rPr lang="en-US" dirty="0"/>
              <a:t>Kliknutím vložíte text</a:t>
            </a:r>
            <a:endParaRPr lang="en-US" dirty="0">
              <a:latin typeface="Poppins" pitchFamily="2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F3B5D529-30CF-E042-84CC-D86D62BB71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919" y="294200"/>
            <a:ext cx="9720000" cy="59088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Poppins" pitchFamily="2" charset="0"/>
              </a:defRPr>
            </a:lvl1pPr>
          </a:lstStyle>
          <a:p>
            <a:r>
              <a:rPr lang="en-US" dirty="0"/>
              <a:t>Kliknutím vložíte nadpis</a:t>
            </a:r>
          </a:p>
        </p:txBody>
      </p:sp>
      <p:sp>
        <p:nvSpPr>
          <p:cNvPr id="18" name="Line 10">
            <a:extLst>
              <a:ext uri="{FF2B5EF4-FFF2-40B4-BE49-F238E27FC236}">
                <a16:creationId xmlns:a16="http://schemas.microsoft.com/office/drawing/2014/main" id="{24A8ECC1-E01B-9B4F-B9D2-B5C31D4434C1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609918" y="907750"/>
            <a:ext cx="10980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b="0" i="0" noProof="0" dirty="0">
              <a:solidFill>
                <a:schemeClr val="bg1"/>
              </a:solidFill>
              <a:latin typeface="Poppins" pitchFamily="2" charset="0"/>
            </a:endParaRPr>
          </a:p>
        </p:txBody>
      </p:sp>
      <p:pic>
        <p:nvPicPr>
          <p:cNvPr id="19" name="Grafický objekt 18">
            <a:extLst>
              <a:ext uri="{FF2B5EF4-FFF2-40B4-BE49-F238E27FC236}">
                <a16:creationId xmlns:a16="http://schemas.microsoft.com/office/drawing/2014/main" id="{7D58BBD5-5926-3844-AEA2-11156D95C8EC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183189" y="294200"/>
            <a:ext cx="457774" cy="457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454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ulka bíl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fický objekt 19">
            <a:extLst>
              <a:ext uri="{FF2B5EF4-FFF2-40B4-BE49-F238E27FC236}">
                <a16:creationId xmlns:a16="http://schemas.microsoft.com/office/drawing/2014/main" id="{B1997CEE-9DA1-6742-B027-6518FDFF2DBC}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3219" t="18534" b="20766"/>
          <a:stretch/>
        </p:blipFill>
        <p:spPr>
          <a:xfrm>
            <a:off x="0" y="0"/>
            <a:ext cx="9804543" cy="6858000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775504" y="3399234"/>
            <a:ext cx="7212556" cy="1701800"/>
          </a:xfrm>
          <a:prstGeom prst="rect">
            <a:avLst/>
          </a:prstGeom>
        </p:spPr>
        <p:txBody>
          <a:bodyPr wrap="square">
            <a:noAutofit/>
          </a:bodyPr>
          <a:lstStyle>
            <a:lvl1pPr fontAlgn="t">
              <a:lnSpc>
                <a:spcPct val="100000"/>
              </a:lnSpc>
              <a:defRPr sz="3800" b="0" i="0" baseline="0">
                <a:solidFill>
                  <a:schemeClr val="tx2"/>
                </a:solidFill>
                <a:latin typeface="Poppins" pitchFamily="2" charset="0"/>
                <a:cs typeface="Arial" pitchFamily="34" charset="0"/>
              </a:defRPr>
            </a:lvl1pPr>
          </a:lstStyle>
          <a:p>
            <a:r>
              <a:rPr lang="en-US" dirty="0"/>
              <a:t>Kliknutím vložíte název prezentace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75504" y="5226194"/>
            <a:ext cx="7212556" cy="640518"/>
          </a:xfrm>
        </p:spPr>
        <p:txBody>
          <a:bodyPr>
            <a:noAutofit/>
          </a:bodyPr>
          <a:lstStyle>
            <a:lvl1pPr marL="0" indent="0" algn="l">
              <a:spcAft>
                <a:spcPts val="1200"/>
              </a:spcAft>
              <a:buNone/>
              <a:defRPr sz="2000" b="0" i="0" baseline="0">
                <a:solidFill>
                  <a:schemeClr val="bg2"/>
                </a:solidFill>
                <a:latin typeface="Poppins" pitchFamily="2" charset="0"/>
                <a:cs typeface="Arial" pitchFamily="34" charset="0"/>
              </a:defRPr>
            </a:lvl1pPr>
            <a:lvl2pPr marL="0" indent="0" algn="l">
              <a:buNone/>
              <a:defRPr sz="1600" b="1">
                <a:solidFill>
                  <a:srgbClr val="404040"/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Kliknutím vložíte podnadpis</a:t>
            </a:r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A9465B6B-DFD4-4E0C-9ACE-E88CA222046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75503" y="5954314"/>
            <a:ext cx="5040000" cy="180000"/>
          </a:xfrm>
        </p:spPr>
        <p:txBody>
          <a:bodyPr/>
          <a:lstStyle>
            <a:lvl1pPr marL="0" indent="0">
              <a:buNone/>
              <a:defRPr sz="1200" b="0" i="0">
                <a:solidFill>
                  <a:schemeClr val="bg2"/>
                </a:solidFill>
                <a:latin typeface="Poppins" pitchFamily="2" charset="0"/>
              </a:defRPr>
            </a:lvl1pPr>
          </a:lstStyle>
          <a:p>
            <a:pPr lvl="0"/>
            <a:r>
              <a:rPr lang="en-US" dirty="0"/>
              <a:t>Jméno Příjmení, Pozice</a:t>
            </a:r>
            <a:endParaRPr lang="en-GB" dirty="0"/>
          </a:p>
        </p:txBody>
      </p: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A1F2ED22-5637-4AB8-ABD8-3693A6EA55F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75503" y="6151932"/>
            <a:ext cx="5040000" cy="180000"/>
          </a:xfrm>
        </p:spPr>
        <p:txBody>
          <a:bodyPr/>
          <a:lstStyle>
            <a:lvl1pPr marL="0" indent="0">
              <a:buNone/>
              <a:defRPr sz="1200" b="0" i="0">
                <a:solidFill>
                  <a:schemeClr val="bg2"/>
                </a:solidFill>
                <a:latin typeface="Poppins" pitchFamily="2" charset="0"/>
              </a:defRPr>
            </a:lvl1pPr>
          </a:lstStyle>
          <a:p>
            <a:pPr lvl="0"/>
            <a:r>
              <a:rPr lang="en-US" dirty="0"/>
              <a:t>Datum</a:t>
            </a:r>
            <a:endParaRPr lang="en-GB" dirty="0"/>
          </a:p>
        </p:txBody>
      </p:sp>
      <p:pic>
        <p:nvPicPr>
          <p:cNvPr id="19" name="Grafický objekt 18">
            <a:extLst>
              <a:ext uri="{FF2B5EF4-FFF2-40B4-BE49-F238E27FC236}">
                <a16:creationId xmlns:a16="http://schemas.microsoft.com/office/drawing/2014/main" id="{1B17C683-61A3-9D4B-86CD-EB4A00D59B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8416" y="364631"/>
            <a:ext cx="2619990" cy="575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01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2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lké číslo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text 8">
            <a:extLst>
              <a:ext uri="{FF2B5EF4-FFF2-40B4-BE49-F238E27FC236}">
                <a16:creationId xmlns:a16="http://schemas.microsoft.com/office/drawing/2014/main" id="{13BE32DA-11D1-B54C-AED4-D3534AA3D3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918" y="1701622"/>
            <a:ext cx="10980000" cy="1941512"/>
          </a:xfrm>
        </p:spPr>
        <p:txBody>
          <a:bodyPr/>
          <a:lstStyle>
            <a:lvl1pPr algn="ctr">
              <a:buNone/>
              <a:defRPr sz="13800">
                <a:solidFill>
                  <a:schemeClr val="tx2"/>
                </a:solidFill>
              </a:defRPr>
            </a:lvl1pPr>
          </a:lstStyle>
          <a:p>
            <a:r>
              <a:rPr lang="en-US" dirty="0">
                <a:solidFill>
                  <a:schemeClr val="tx2"/>
                </a:solidFill>
                <a:latin typeface="Poppins" pitchFamily="2" charset="0"/>
              </a:rPr>
              <a:t>XXX XXX</a:t>
            </a:r>
          </a:p>
        </p:txBody>
      </p:sp>
      <p:sp>
        <p:nvSpPr>
          <p:cNvPr id="14" name="Zástupný text 11">
            <a:extLst>
              <a:ext uri="{FF2B5EF4-FFF2-40B4-BE49-F238E27FC236}">
                <a16:creationId xmlns:a16="http://schemas.microsoft.com/office/drawing/2014/main" id="{23DAAF80-2346-7246-B41F-59BECDC492B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48464" y="4185622"/>
            <a:ext cx="5501422" cy="1941512"/>
          </a:xfrm>
        </p:spPr>
        <p:txBody>
          <a:bodyPr/>
          <a:lstStyle>
            <a:lvl1pPr marL="0" indent="0" algn="ctr">
              <a:buNone/>
              <a:defRPr sz="20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Kliknutím vložíte text</a:t>
            </a:r>
            <a:endParaRPr lang="en-US" dirty="0">
              <a:latin typeface="Poppins" pitchFamily="2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F3B5D529-30CF-E042-84CC-D86D62BB71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919" y="294200"/>
            <a:ext cx="9720000" cy="59088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Poppins" pitchFamily="2" charset="0"/>
              </a:defRPr>
            </a:lvl1pPr>
          </a:lstStyle>
          <a:p>
            <a:r>
              <a:rPr lang="en-US" dirty="0"/>
              <a:t>Kliknutím vložíte nadpis</a:t>
            </a:r>
          </a:p>
        </p:txBody>
      </p:sp>
      <p:sp>
        <p:nvSpPr>
          <p:cNvPr id="18" name="Line 10">
            <a:extLst>
              <a:ext uri="{FF2B5EF4-FFF2-40B4-BE49-F238E27FC236}">
                <a16:creationId xmlns:a16="http://schemas.microsoft.com/office/drawing/2014/main" id="{24A8ECC1-E01B-9B4F-B9D2-B5C31D4434C1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609918" y="907750"/>
            <a:ext cx="10980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b="0" i="0" noProof="0" dirty="0">
              <a:solidFill>
                <a:schemeClr val="bg1"/>
              </a:solidFill>
              <a:latin typeface="Poppins" pitchFamily="2" charset="0"/>
            </a:endParaRPr>
          </a:p>
        </p:txBody>
      </p:sp>
      <p:pic>
        <p:nvPicPr>
          <p:cNvPr id="19" name="Grafický objekt 18">
            <a:extLst>
              <a:ext uri="{FF2B5EF4-FFF2-40B4-BE49-F238E27FC236}">
                <a16:creationId xmlns:a16="http://schemas.microsoft.com/office/drawing/2014/main" id="{7D58BBD5-5926-3844-AEA2-11156D95C8EC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183189" y="294200"/>
            <a:ext cx="457774" cy="457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3831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Čísla a tex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text 8">
            <a:extLst>
              <a:ext uri="{FF2B5EF4-FFF2-40B4-BE49-F238E27FC236}">
                <a16:creationId xmlns:a16="http://schemas.microsoft.com/office/drawing/2014/main" id="{1F83EEFE-50A1-6E44-BC11-A5A769FD760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2791" y="2200726"/>
            <a:ext cx="3358543" cy="1217162"/>
          </a:xfrm>
        </p:spPr>
        <p:txBody>
          <a:bodyPr/>
          <a:lstStyle>
            <a:lvl1pPr algn="ctr">
              <a:buNone/>
              <a:defRPr sz="6600">
                <a:solidFill>
                  <a:schemeClr val="tx2"/>
                </a:solidFill>
              </a:defRPr>
            </a:lvl1pPr>
          </a:lstStyle>
          <a:p>
            <a:r>
              <a:rPr lang="en-US" dirty="0">
                <a:solidFill>
                  <a:schemeClr val="tx2"/>
                </a:solidFill>
                <a:latin typeface="Poppins" pitchFamily="2" charset="0"/>
              </a:rPr>
              <a:t>XXX XXX</a:t>
            </a:r>
          </a:p>
        </p:txBody>
      </p:sp>
      <p:sp>
        <p:nvSpPr>
          <p:cNvPr id="12" name="Zástupný text 11">
            <a:extLst>
              <a:ext uri="{FF2B5EF4-FFF2-40B4-BE49-F238E27FC236}">
                <a16:creationId xmlns:a16="http://schemas.microsoft.com/office/drawing/2014/main" id="{C15506E7-5486-8E40-A0A4-03002B8FC5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3100" y="3557825"/>
            <a:ext cx="3357563" cy="1941512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Kliknutím vložíte text</a:t>
            </a:r>
            <a:endParaRPr lang="en-US" dirty="0">
              <a:latin typeface="Poppins" pitchFamily="2" charset="0"/>
            </a:endParaRPr>
          </a:p>
        </p:txBody>
      </p:sp>
      <p:sp>
        <p:nvSpPr>
          <p:cNvPr id="13" name="Zástupný text 8">
            <a:extLst>
              <a:ext uri="{FF2B5EF4-FFF2-40B4-BE49-F238E27FC236}">
                <a16:creationId xmlns:a16="http://schemas.microsoft.com/office/drawing/2014/main" id="{13BE32DA-11D1-B54C-AED4-D3534AA3D3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25436" y="2200726"/>
            <a:ext cx="3358543" cy="1217162"/>
          </a:xfrm>
        </p:spPr>
        <p:txBody>
          <a:bodyPr/>
          <a:lstStyle>
            <a:lvl1pPr algn="ctr">
              <a:buNone/>
              <a:defRPr sz="6600">
                <a:solidFill>
                  <a:schemeClr val="tx2"/>
                </a:solidFill>
              </a:defRPr>
            </a:lvl1pPr>
          </a:lstStyle>
          <a:p>
            <a:r>
              <a:rPr lang="en-US" dirty="0">
                <a:solidFill>
                  <a:schemeClr val="tx2"/>
                </a:solidFill>
                <a:latin typeface="Poppins" pitchFamily="2" charset="0"/>
              </a:rPr>
              <a:t>XXX XXX</a:t>
            </a:r>
          </a:p>
        </p:txBody>
      </p:sp>
      <p:sp>
        <p:nvSpPr>
          <p:cNvPr id="14" name="Zástupný text 11">
            <a:extLst>
              <a:ext uri="{FF2B5EF4-FFF2-40B4-BE49-F238E27FC236}">
                <a16:creationId xmlns:a16="http://schemas.microsoft.com/office/drawing/2014/main" id="{23DAAF80-2346-7246-B41F-59BECDC492B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5745" y="3557825"/>
            <a:ext cx="3357563" cy="1941512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Kliknutím vložíte text</a:t>
            </a:r>
            <a:endParaRPr lang="en-US" dirty="0">
              <a:latin typeface="Poppins" pitchFamily="2" charset="0"/>
            </a:endParaRPr>
          </a:p>
        </p:txBody>
      </p:sp>
      <p:sp>
        <p:nvSpPr>
          <p:cNvPr id="15" name="Zástupný text 8">
            <a:extLst>
              <a:ext uri="{FF2B5EF4-FFF2-40B4-BE49-F238E27FC236}">
                <a16:creationId xmlns:a16="http://schemas.microsoft.com/office/drawing/2014/main" id="{032ED2C1-741C-D543-900D-C7E97F180F9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179060" y="2200726"/>
            <a:ext cx="3358543" cy="1217162"/>
          </a:xfrm>
        </p:spPr>
        <p:txBody>
          <a:bodyPr/>
          <a:lstStyle>
            <a:lvl1pPr algn="ctr">
              <a:buNone/>
              <a:defRPr sz="6600">
                <a:solidFill>
                  <a:schemeClr val="tx2"/>
                </a:solidFill>
              </a:defRPr>
            </a:lvl1pPr>
          </a:lstStyle>
          <a:p>
            <a:r>
              <a:rPr lang="en-US" dirty="0">
                <a:solidFill>
                  <a:schemeClr val="tx2"/>
                </a:solidFill>
                <a:latin typeface="Poppins" pitchFamily="2" charset="0"/>
              </a:rPr>
              <a:t>XXX XXX</a:t>
            </a:r>
          </a:p>
        </p:txBody>
      </p:sp>
      <p:sp>
        <p:nvSpPr>
          <p:cNvPr id="16" name="Zástupný text 11">
            <a:extLst>
              <a:ext uri="{FF2B5EF4-FFF2-40B4-BE49-F238E27FC236}">
                <a16:creationId xmlns:a16="http://schemas.microsoft.com/office/drawing/2014/main" id="{B5AE6230-5502-CC48-A319-F52827808D4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79369" y="3557825"/>
            <a:ext cx="3357563" cy="1941512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Kliknutím vložíte text</a:t>
            </a:r>
            <a:endParaRPr lang="en-US" dirty="0">
              <a:latin typeface="Poppins" pitchFamily="2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F3B5D529-30CF-E042-84CC-D86D62BB71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919" y="294200"/>
            <a:ext cx="9720000" cy="59088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Poppins" pitchFamily="2" charset="0"/>
              </a:defRPr>
            </a:lvl1pPr>
          </a:lstStyle>
          <a:p>
            <a:r>
              <a:rPr lang="en-US" dirty="0"/>
              <a:t>Kliknutím vložíte nadpis</a:t>
            </a:r>
          </a:p>
        </p:txBody>
      </p:sp>
      <p:sp>
        <p:nvSpPr>
          <p:cNvPr id="18" name="Line 10">
            <a:extLst>
              <a:ext uri="{FF2B5EF4-FFF2-40B4-BE49-F238E27FC236}">
                <a16:creationId xmlns:a16="http://schemas.microsoft.com/office/drawing/2014/main" id="{24A8ECC1-E01B-9B4F-B9D2-B5C31D4434C1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609918" y="907750"/>
            <a:ext cx="10980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b="0" i="0" noProof="0" dirty="0">
              <a:solidFill>
                <a:schemeClr val="bg1"/>
              </a:solidFill>
              <a:latin typeface="Poppins" pitchFamily="2" charset="0"/>
            </a:endParaRPr>
          </a:p>
        </p:txBody>
      </p:sp>
      <p:pic>
        <p:nvPicPr>
          <p:cNvPr id="19" name="Grafický objekt 18">
            <a:extLst>
              <a:ext uri="{FF2B5EF4-FFF2-40B4-BE49-F238E27FC236}">
                <a16:creationId xmlns:a16="http://schemas.microsoft.com/office/drawing/2014/main" id="{7D58BBD5-5926-3844-AEA2-11156D95C8EC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183189" y="294200"/>
            <a:ext cx="457774" cy="457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228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Čísla a text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text 8">
            <a:extLst>
              <a:ext uri="{FF2B5EF4-FFF2-40B4-BE49-F238E27FC236}">
                <a16:creationId xmlns:a16="http://schemas.microsoft.com/office/drawing/2014/main" id="{1F83EEFE-50A1-6E44-BC11-A5A769FD760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2791" y="2200726"/>
            <a:ext cx="3358543" cy="1217162"/>
          </a:xfrm>
        </p:spPr>
        <p:txBody>
          <a:bodyPr/>
          <a:lstStyle>
            <a:lvl1pPr algn="ctr">
              <a:buNone/>
              <a:defRPr sz="6600">
                <a:solidFill>
                  <a:schemeClr val="tx2"/>
                </a:solidFill>
              </a:defRPr>
            </a:lvl1pPr>
          </a:lstStyle>
          <a:p>
            <a:r>
              <a:rPr lang="en-US" dirty="0">
                <a:solidFill>
                  <a:schemeClr val="tx2"/>
                </a:solidFill>
                <a:latin typeface="Poppins" pitchFamily="2" charset="0"/>
              </a:rPr>
              <a:t>XXX XXX</a:t>
            </a:r>
          </a:p>
        </p:txBody>
      </p:sp>
      <p:sp>
        <p:nvSpPr>
          <p:cNvPr id="12" name="Zástupný text 11">
            <a:extLst>
              <a:ext uri="{FF2B5EF4-FFF2-40B4-BE49-F238E27FC236}">
                <a16:creationId xmlns:a16="http://schemas.microsoft.com/office/drawing/2014/main" id="{C15506E7-5486-8E40-A0A4-03002B8FC5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3100" y="3557825"/>
            <a:ext cx="3357563" cy="1941512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Kliknutím vložíte text</a:t>
            </a:r>
            <a:endParaRPr lang="en-US" dirty="0">
              <a:latin typeface="Poppins" pitchFamily="2" charset="0"/>
            </a:endParaRPr>
          </a:p>
        </p:txBody>
      </p:sp>
      <p:sp>
        <p:nvSpPr>
          <p:cNvPr id="13" name="Zástupný text 8">
            <a:extLst>
              <a:ext uri="{FF2B5EF4-FFF2-40B4-BE49-F238E27FC236}">
                <a16:creationId xmlns:a16="http://schemas.microsoft.com/office/drawing/2014/main" id="{13BE32DA-11D1-B54C-AED4-D3534AA3D3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25436" y="2200726"/>
            <a:ext cx="3358543" cy="1217162"/>
          </a:xfrm>
        </p:spPr>
        <p:txBody>
          <a:bodyPr/>
          <a:lstStyle>
            <a:lvl1pPr algn="ctr">
              <a:buNone/>
              <a:defRPr sz="6600">
                <a:solidFill>
                  <a:schemeClr val="tx2"/>
                </a:solidFill>
              </a:defRPr>
            </a:lvl1pPr>
          </a:lstStyle>
          <a:p>
            <a:r>
              <a:rPr lang="en-US" dirty="0">
                <a:solidFill>
                  <a:schemeClr val="tx2"/>
                </a:solidFill>
                <a:latin typeface="Poppins" pitchFamily="2" charset="0"/>
              </a:rPr>
              <a:t>XXX XXX</a:t>
            </a:r>
          </a:p>
        </p:txBody>
      </p:sp>
      <p:sp>
        <p:nvSpPr>
          <p:cNvPr id="14" name="Zástupný text 11">
            <a:extLst>
              <a:ext uri="{FF2B5EF4-FFF2-40B4-BE49-F238E27FC236}">
                <a16:creationId xmlns:a16="http://schemas.microsoft.com/office/drawing/2014/main" id="{23DAAF80-2346-7246-B41F-59BECDC492B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5745" y="3557825"/>
            <a:ext cx="3357563" cy="1941512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Kliknutím vložíte text</a:t>
            </a:r>
            <a:endParaRPr lang="en-US" dirty="0">
              <a:latin typeface="Poppins" pitchFamily="2" charset="0"/>
            </a:endParaRPr>
          </a:p>
        </p:txBody>
      </p:sp>
      <p:sp>
        <p:nvSpPr>
          <p:cNvPr id="15" name="Zástupný text 8">
            <a:extLst>
              <a:ext uri="{FF2B5EF4-FFF2-40B4-BE49-F238E27FC236}">
                <a16:creationId xmlns:a16="http://schemas.microsoft.com/office/drawing/2014/main" id="{032ED2C1-741C-D543-900D-C7E97F180F9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179060" y="2200726"/>
            <a:ext cx="3358543" cy="1217162"/>
          </a:xfrm>
        </p:spPr>
        <p:txBody>
          <a:bodyPr/>
          <a:lstStyle>
            <a:lvl1pPr algn="ctr">
              <a:buNone/>
              <a:defRPr sz="6600">
                <a:solidFill>
                  <a:schemeClr val="tx2"/>
                </a:solidFill>
              </a:defRPr>
            </a:lvl1pPr>
          </a:lstStyle>
          <a:p>
            <a:r>
              <a:rPr lang="en-US" dirty="0">
                <a:solidFill>
                  <a:schemeClr val="tx2"/>
                </a:solidFill>
                <a:latin typeface="Poppins" pitchFamily="2" charset="0"/>
              </a:rPr>
              <a:t>XXX XXX</a:t>
            </a:r>
          </a:p>
        </p:txBody>
      </p:sp>
      <p:sp>
        <p:nvSpPr>
          <p:cNvPr id="16" name="Zástupný text 11">
            <a:extLst>
              <a:ext uri="{FF2B5EF4-FFF2-40B4-BE49-F238E27FC236}">
                <a16:creationId xmlns:a16="http://schemas.microsoft.com/office/drawing/2014/main" id="{B5AE6230-5502-CC48-A319-F52827808D4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79369" y="3557825"/>
            <a:ext cx="3357563" cy="1941512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Kliknutím vložíte text</a:t>
            </a:r>
            <a:endParaRPr lang="en-US" dirty="0">
              <a:latin typeface="Poppins" pitchFamily="2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F3B5D529-30CF-E042-84CC-D86D62BB71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919" y="294200"/>
            <a:ext cx="9720000" cy="59088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Poppins" pitchFamily="2" charset="0"/>
              </a:defRPr>
            </a:lvl1pPr>
          </a:lstStyle>
          <a:p>
            <a:r>
              <a:rPr lang="en-US" dirty="0"/>
              <a:t>Kliknutím vložíte nadpis</a:t>
            </a:r>
          </a:p>
        </p:txBody>
      </p:sp>
      <p:sp>
        <p:nvSpPr>
          <p:cNvPr id="18" name="Line 10">
            <a:extLst>
              <a:ext uri="{FF2B5EF4-FFF2-40B4-BE49-F238E27FC236}">
                <a16:creationId xmlns:a16="http://schemas.microsoft.com/office/drawing/2014/main" id="{24A8ECC1-E01B-9B4F-B9D2-B5C31D4434C1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609918" y="907750"/>
            <a:ext cx="10980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b="0" i="0" noProof="0" dirty="0">
              <a:solidFill>
                <a:schemeClr val="bg1"/>
              </a:solidFill>
              <a:latin typeface="Poppins" pitchFamily="2" charset="0"/>
            </a:endParaRPr>
          </a:p>
        </p:txBody>
      </p:sp>
      <p:pic>
        <p:nvPicPr>
          <p:cNvPr id="19" name="Grafický objekt 18">
            <a:extLst>
              <a:ext uri="{FF2B5EF4-FFF2-40B4-BE49-F238E27FC236}">
                <a16:creationId xmlns:a16="http://schemas.microsoft.com/office/drawing/2014/main" id="{7D58BBD5-5926-3844-AEA2-11156D95C8EC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183189" y="294200"/>
            <a:ext cx="457774" cy="457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0792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F3B5D529-30CF-E042-84CC-D86D62BB71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919" y="294200"/>
            <a:ext cx="9720000" cy="59088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Poppins" pitchFamily="2" charset="0"/>
              </a:defRPr>
            </a:lvl1pPr>
          </a:lstStyle>
          <a:p>
            <a:r>
              <a:rPr lang="en-US" dirty="0"/>
              <a:t>Kliknutím vložíte nadpis</a:t>
            </a:r>
          </a:p>
        </p:txBody>
      </p:sp>
      <p:sp>
        <p:nvSpPr>
          <p:cNvPr id="18" name="Line 10">
            <a:extLst>
              <a:ext uri="{FF2B5EF4-FFF2-40B4-BE49-F238E27FC236}">
                <a16:creationId xmlns:a16="http://schemas.microsoft.com/office/drawing/2014/main" id="{24A8ECC1-E01B-9B4F-B9D2-B5C31D4434C1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609918" y="907750"/>
            <a:ext cx="10980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b="0" i="0" noProof="0" dirty="0">
              <a:solidFill>
                <a:schemeClr val="bg1"/>
              </a:solidFill>
              <a:latin typeface="Poppins" pitchFamily="2" charset="0"/>
            </a:endParaRPr>
          </a:p>
        </p:txBody>
      </p:sp>
      <p:pic>
        <p:nvPicPr>
          <p:cNvPr id="19" name="Grafický objekt 18">
            <a:extLst>
              <a:ext uri="{FF2B5EF4-FFF2-40B4-BE49-F238E27FC236}">
                <a16:creationId xmlns:a16="http://schemas.microsoft.com/office/drawing/2014/main" id="{7D58BBD5-5926-3844-AEA2-11156D95C8EC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183189" y="294200"/>
            <a:ext cx="457774" cy="457774"/>
          </a:xfrm>
          <a:prstGeom prst="rect">
            <a:avLst/>
          </a:prstGeom>
        </p:spPr>
      </p:pic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0DCE975D-D70C-D94F-8A69-69895527FDA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09921" y="2183642"/>
            <a:ext cx="1244936" cy="1245358"/>
          </a:xfrm>
          <a:prstGeom prst="ellipse">
            <a:avLst/>
          </a:prstGeom>
          <a:solidFill>
            <a:schemeClr val="tx1">
              <a:lumMod val="85000"/>
            </a:schemeClr>
          </a:solidFill>
        </p:spPr>
        <p:txBody>
          <a:bodyPr anchor="ctr"/>
          <a:lstStyle>
            <a:lvl1pPr algn="ctr">
              <a:buFontTx/>
              <a:buNone/>
              <a:defRPr sz="1400"/>
            </a:lvl1pPr>
          </a:lstStyle>
          <a:p>
            <a:endParaRPr lang="cs-CZ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36E25F8B-9AB8-1041-B793-25A03C23DB9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9917" y="1137921"/>
            <a:ext cx="9719999" cy="690878"/>
          </a:xfrm>
        </p:spPr>
        <p:txBody>
          <a:bodyPr/>
          <a:lstStyle>
            <a:lvl1pPr marL="0" indent="0">
              <a:buNone/>
              <a:defRPr sz="2000" b="0" i="0" baseline="0">
                <a:solidFill>
                  <a:schemeClr val="bg1"/>
                </a:solidFill>
                <a:latin typeface="Poppins" pitchFamily="2" charset="0"/>
              </a:defRPr>
            </a:lvl1pPr>
            <a:lvl2pPr marL="356616" indent="0">
              <a:buNone/>
              <a:defRPr sz="1800">
                <a:solidFill>
                  <a:schemeClr val="bg1"/>
                </a:solidFill>
              </a:defRPr>
            </a:lvl2pPr>
            <a:lvl3pPr marL="713231" indent="0">
              <a:buNone/>
              <a:defRPr sz="1600">
                <a:solidFill>
                  <a:schemeClr val="bg1"/>
                </a:solidFill>
              </a:defRPr>
            </a:lvl3pPr>
            <a:lvl4pPr marL="1069848" indent="0">
              <a:buNone/>
              <a:defRPr sz="1400">
                <a:solidFill>
                  <a:schemeClr val="bg1"/>
                </a:solidFill>
              </a:defRPr>
            </a:lvl4pPr>
            <a:lvl5pPr marL="1426464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39" name="Zástupný text 38">
            <a:extLst>
              <a:ext uri="{FF2B5EF4-FFF2-40B4-BE49-F238E27FC236}">
                <a16:creationId xmlns:a16="http://schemas.microsoft.com/office/drawing/2014/main" id="{393398F2-353D-084C-8EB2-9EFD2DC331E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43026" y="2336388"/>
            <a:ext cx="2868777" cy="1245358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400" baseline="0">
                <a:latin typeface="Poppins" pitchFamily="2" charset="0"/>
              </a:defRPr>
            </a:lvl1pPr>
          </a:lstStyle>
          <a:p>
            <a:pPr lvl="0"/>
            <a:r>
              <a:rPr lang="cs-CZ"/>
              <a:t>Jméno Příjmení</a:t>
            </a:r>
          </a:p>
          <a:p>
            <a:pPr lvl="0"/>
            <a:r>
              <a:rPr lang="cs-CZ"/>
              <a:t>Pozice</a:t>
            </a:r>
          </a:p>
          <a:p>
            <a:pPr lvl="0"/>
            <a:r>
              <a:rPr lang="cs-CZ"/>
              <a:t>jmeno.prijmeni@partners.cz</a:t>
            </a:r>
          </a:p>
          <a:p>
            <a:pPr lvl="0"/>
            <a:r>
              <a:rPr lang="cs-CZ"/>
              <a:t>+420 123 456 789</a:t>
            </a:r>
          </a:p>
        </p:txBody>
      </p:sp>
      <p:sp>
        <p:nvSpPr>
          <p:cNvPr id="40" name="Zástupný symbol obrázku 2">
            <a:extLst>
              <a:ext uri="{FF2B5EF4-FFF2-40B4-BE49-F238E27FC236}">
                <a16:creationId xmlns:a16="http://schemas.microsoft.com/office/drawing/2014/main" id="{956DCF28-89AF-8041-A4DE-0BFB9CA23FE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191571" y="2183642"/>
            <a:ext cx="1244936" cy="1245358"/>
          </a:xfrm>
          <a:prstGeom prst="ellipse">
            <a:avLst/>
          </a:prstGeom>
          <a:solidFill>
            <a:schemeClr val="tx1">
              <a:lumMod val="85000"/>
            </a:schemeClr>
          </a:solidFill>
        </p:spPr>
        <p:txBody>
          <a:bodyPr anchor="ctr"/>
          <a:lstStyle>
            <a:lvl1pPr algn="ctr">
              <a:buFontTx/>
              <a:buNone/>
              <a:defRPr sz="1400"/>
            </a:lvl1pPr>
          </a:lstStyle>
          <a:p>
            <a:endParaRPr lang="cs-CZ"/>
          </a:p>
        </p:txBody>
      </p:sp>
      <p:sp>
        <p:nvSpPr>
          <p:cNvPr id="41" name="Zástupný text 38">
            <a:extLst>
              <a:ext uri="{FF2B5EF4-FFF2-40B4-BE49-F238E27FC236}">
                <a16:creationId xmlns:a16="http://schemas.microsoft.com/office/drawing/2014/main" id="{38425BE2-CCD6-E843-8A27-5D18E082056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824676" y="2336388"/>
            <a:ext cx="2868777" cy="1245358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400" baseline="0">
                <a:latin typeface="Poppins" pitchFamily="2" charset="0"/>
              </a:defRPr>
            </a:lvl1pPr>
          </a:lstStyle>
          <a:p>
            <a:pPr lvl="0"/>
            <a:r>
              <a:rPr lang="cs-CZ"/>
              <a:t>Jméno Příjmení</a:t>
            </a:r>
          </a:p>
          <a:p>
            <a:pPr lvl="0"/>
            <a:r>
              <a:rPr lang="cs-CZ"/>
              <a:t>Pozice</a:t>
            </a:r>
          </a:p>
          <a:p>
            <a:pPr lvl="0"/>
            <a:r>
              <a:rPr lang="cs-CZ"/>
              <a:t>jmeno.prijmeni@partners.cz</a:t>
            </a:r>
          </a:p>
          <a:p>
            <a:pPr lvl="0"/>
            <a:r>
              <a:rPr lang="cs-CZ"/>
              <a:t>+420 123 456 789</a:t>
            </a:r>
          </a:p>
        </p:txBody>
      </p:sp>
      <p:sp>
        <p:nvSpPr>
          <p:cNvPr id="42" name="Zástupný symbol obrázku 2">
            <a:extLst>
              <a:ext uri="{FF2B5EF4-FFF2-40B4-BE49-F238E27FC236}">
                <a16:creationId xmlns:a16="http://schemas.microsoft.com/office/drawing/2014/main" id="{3CCA4DAD-C4B6-664D-91B0-2C91DB239B8D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09921" y="4031492"/>
            <a:ext cx="1244936" cy="1245358"/>
          </a:xfrm>
          <a:prstGeom prst="ellipse">
            <a:avLst/>
          </a:prstGeom>
          <a:solidFill>
            <a:schemeClr val="tx1">
              <a:lumMod val="85000"/>
            </a:schemeClr>
          </a:solidFill>
        </p:spPr>
        <p:txBody>
          <a:bodyPr anchor="ctr"/>
          <a:lstStyle>
            <a:lvl1pPr algn="ctr">
              <a:buFontTx/>
              <a:buNone/>
              <a:defRPr sz="1400"/>
            </a:lvl1pPr>
          </a:lstStyle>
          <a:p>
            <a:endParaRPr lang="cs-CZ"/>
          </a:p>
        </p:txBody>
      </p:sp>
      <p:sp>
        <p:nvSpPr>
          <p:cNvPr id="43" name="Zástupný text 38">
            <a:extLst>
              <a:ext uri="{FF2B5EF4-FFF2-40B4-BE49-F238E27FC236}">
                <a16:creationId xmlns:a16="http://schemas.microsoft.com/office/drawing/2014/main" id="{487B11DD-F0C7-0443-ABD6-B11B2D37D3C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243026" y="4184238"/>
            <a:ext cx="2868777" cy="1245358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400" baseline="0">
                <a:latin typeface="Poppins" pitchFamily="2" charset="0"/>
              </a:defRPr>
            </a:lvl1pPr>
          </a:lstStyle>
          <a:p>
            <a:pPr lvl="0"/>
            <a:r>
              <a:rPr lang="cs-CZ"/>
              <a:t>Jméno Příjmení</a:t>
            </a:r>
          </a:p>
          <a:p>
            <a:pPr lvl="0"/>
            <a:r>
              <a:rPr lang="cs-CZ"/>
              <a:t>Pozice</a:t>
            </a:r>
          </a:p>
          <a:p>
            <a:pPr lvl="0"/>
            <a:r>
              <a:rPr lang="cs-CZ"/>
              <a:t>jmeno.prijmeni@partners.cz</a:t>
            </a:r>
          </a:p>
          <a:p>
            <a:pPr lvl="0"/>
            <a:r>
              <a:rPr lang="cs-CZ"/>
              <a:t>+420 123 456 789</a:t>
            </a:r>
          </a:p>
        </p:txBody>
      </p:sp>
      <p:sp>
        <p:nvSpPr>
          <p:cNvPr id="44" name="Zástupný symbol obrázku 2">
            <a:extLst>
              <a:ext uri="{FF2B5EF4-FFF2-40B4-BE49-F238E27FC236}">
                <a16:creationId xmlns:a16="http://schemas.microsoft.com/office/drawing/2014/main" id="{53FDB72F-C00E-924E-B4D9-3CBE72C64A87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6191571" y="4031492"/>
            <a:ext cx="1244936" cy="1245358"/>
          </a:xfrm>
          <a:prstGeom prst="ellipse">
            <a:avLst/>
          </a:prstGeom>
          <a:solidFill>
            <a:schemeClr val="tx1">
              <a:lumMod val="85000"/>
            </a:schemeClr>
          </a:solidFill>
        </p:spPr>
        <p:txBody>
          <a:bodyPr anchor="ctr"/>
          <a:lstStyle>
            <a:lvl1pPr algn="ctr">
              <a:buFontTx/>
              <a:buNone/>
              <a:defRPr sz="1400"/>
            </a:lvl1pPr>
          </a:lstStyle>
          <a:p>
            <a:endParaRPr lang="cs-CZ"/>
          </a:p>
        </p:txBody>
      </p:sp>
      <p:sp>
        <p:nvSpPr>
          <p:cNvPr id="45" name="Zástupný text 38">
            <a:extLst>
              <a:ext uri="{FF2B5EF4-FFF2-40B4-BE49-F238E27FC236}">
                <a16:creationId xmlns:a16="http://schemas.microsoft.com/office/drawing/2014/main" id="{02F467CD-73A1-C348-A3C4-5B7AE9B44A6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824676" y="4184238"/>
            <a:ext cx="2868777" cy="1245358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400" baseline="0">
                <a:latin typeface="Poppins" pitchFamily="2" charset="0"/>
              </a:defRPr>
            </a:lvl1pPr>
          </a:lstStyle>
          <a:p>
            <a:pPr lvl="0"/>
            <a:r>
              <a:rPr lang="cs-CZ"/>
              <a:t>Jméno Příjmení</a:t>
            </a:r>
          </a:p>
          <a:p>
            <a:pPr lvl="0"/>
            <a:r>
              <a:rPr lang="cs-CZ"/>
              <a:t>Pozice</a:t>
            </a:r>
          </a:p>
          <a:p>
            <a:pPr lvl="0"/>
            <a:r>
              <a:rPr lang="cs-CZ"/>
              <a:t>jmeno.prijmeni@partners.cz</a:t>
            </a:r>
          </a:p>
          <a:p>
            <a:pPr lvl="0"/>
            <a:r>
              <a:rPr lang="cs-CZ"/>
              <a:t>+420 123 456 789</a:t>
            </a:r>
          </a:p>
        </p:txBody>
      </p:sp>
    </p:spTree>
    <p:extLst>
      <p:ext uri="{BB962C8B-B14F-4D97-AF65-F5344CB8AC3E}">
        <p14:creationId xmlns:p14="http://schemas.microsoft.com/office/powerpoint/2010/main" val="26291960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ázdn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6005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ávěr bez fotk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fický objekt 19">
            <a:extLst>
              <a:ext uri="{FF2B5EF4-FFF2-40B4-BE49-F238E27FC236}">
                <a16:creationId xmlns:a16="http://schemas.microsoft.com/office/drawing/2014/main" id="{B1997CEE-9DA1-6742-B027-6518FDFF2DBC}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3219" t="18371" b="20928"/>
          <a:stretch/>
        </p:blipFill>
        <p:spPr>
          <a:xfrm>
            <a:off x="0" y="0"/>
            <a:ext cx="9804543" cy="6858000"/>
          </a:xfrm>
          <a:prstGeom prst="rect">
            <a:avLst/>
          </a:prstGeom>
        </p:spPr>
      </p:pic>
      <p:pic>
        <p:nvPicPr>
          <p:cNvPr id="19" name="Grafický objekt 18">
            <a:extLst>
              <a:ext uri="{FF2B5EF4-FFF2-40B4-BE49-F238E27FC236}">
                <a16:creationId xmlns:a16="http://schemas.microsoft.com/office/drawing/2014/main" id="{1B17C683-61A3-9D4B-86CD-EB4A00D59B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8416" y="364631"/>
            <a:ext cx="2619990" cy="57582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8DE80018-7C3F-974F-871F-A4B90A26766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75504" y="1872287"/>
            <a:ext cx="5323671" cy="247829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6000" b="0" i="0" baseline="0">
                <a:solidFill>
                  <a:schemeClr val="tx1"/>
                </a:solidFill>
                <a:latin typeface="Poppins" pitchFamily="2" charset="0"/>
                <a:cs typeface="Arial" pitchFamily="34" charset="0"/>
              </a:defRPr>
            </a:lvl1pPr>
          </a:lstStyle>
          <a:p>
            <a:r>
              <a:rPr lang="en-US" dirty="0"/>
              <a:t>Kliknutím vložíte text</a:t>
            </a:r>
            <a:endParaRPr lang="en-GB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738D9CC8-5ACF-864C-933F-D362F67C81C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75504" y="5831457"/>
            <a:ext cx="5323670" cy="712459"/>
          </a:xfrm>
        </p:spPr>
        <p:txBody>
          <a:bodyPr/>
          <a:lstStyle>
            <a:lvl1pPr marL="0" indent="0" algn="l">
              <a:spcAft>
                <a:spcPts val="1200"/>
              </a:spcAft>
              <a:buNone/>
              <a:defRPr sz="2000" b="0" i="0">
                <a:solidFill>
                  <a:schemeClr val="tx1"/>
                </a:solidFill>
                <a:latin typeface="Poppins" pitchFamily="2" charset="0"/>
                <a:cs typeface="Arial" pitchFamily="34" charset="0"/>
              </a:defRPr>
            </a:lvl1pPr>
            <a:lvl2pPr marL="0" indent="0" algn="l">
              <a:buNone/>
              <a:defRPr sz="1600" b="1">
                <a:solidFill>
                  <a:srgbClr val="404040"/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Kliknutím vložíte text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56716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2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ávěr s fotko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4">
            <a:extLst>
              <a:ext uri="{FF2B5EF4-FFF2-40B4-BE49-F238E27FC236}">
                <a16:creationId xmlns:a16="http://schemas.microsoft.com/office/drawing/2014/main" id="{E3A5C99F-7FC9-354F-AD32-13D53C708D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5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8350" cy="6858000"/>
          </a:xfrm>
          <a:prstGeom prst="rect">
            <a:avLst/>
          </a:prstGeom>
        </p:spPr>
      </p:pic>
      <p:sp>
        <p:nvSpPr>
          <p:cNvPr id="6" name="Rectangle 6">
            <a:extLst>
              <a:ext uri="{FF2B5EF4-FFF2-40B4-BE49-F238E27FC236}">
                <a16:creationId xmlns:a16="http://schemas.microsoft.com/office/drawing/2014/main" id="{84AD865B-393C-0C46-A934-BD3CBC698798}"/>
              </a:ext>
            </a:extLst>
          </p:cNvPr>
          <p:cNvSpPr/>
          <p:nvPr userDrawn="1"/>
        </p:nvSpPr>
        <p:spPr>
          <a:xfrm>
            <a:off x="-1" y="0"/>
            <a:ext cx="12198349" cy="6858000"/>
          </a:xfrm>
          <a:prstGeom prst="rect">
            <a:avLst/>
          </a:prstGeom>
          <a:gradFill flip="none" rotWithShape="1">
            <a:gsLst>
              <a:gs pos="18000">
                <a:schemeClr val="tx2">
                  <a:alpha val="0"/>
                </a:schemeClr>
              </a:gs>
              <a:gs pos="95000">
                <a:schemeClr val="tx2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775504" y="1872287"/>
            <a:ext cx="5323671" cy="247829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6000" b="0" i="0" baseline="0">
                <a:solidFill>
                  <a:schemeClr val="tx1"/>
                </a:solidFill>
                <a:latin typeface="Poppins" pitchFamily="2" charset="0"/>
                <a:cs typeface="Arial" pitchFamily="34" charset="0"/>
              </a:defRPr>
            </a:lvl1pPr>
          </a:lstStyle>
          <a:p>
            <a:r>
              <a:rPr lang="en-US" dirty="0"/>
              <a:t>Kliknutím vložíte text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75504" y="5831457"/>
            <a:ext cx="5323670" cy="712459"/>
          </a:xfrm>
        </p:spPr>
        <p:txBody>
          <a:bodyPr/>
          <a:lstStyle>
            <a:lvl1pPr marL="0" indent="0" algn="l">
              <a:spcAft>
                <a:spcPts val="1200"/>
              </a:spcAft>
              <a:buNone/>
              <a:defRPr sz="2000" b="0" i="0">
                <a:solidFill>
                  <a:schemeClr val="tx1"/>
                </a:solidFill>
                <a:latin typeface="Poppins" pitchFamily="2" charset="0"/>
                <a:cs typeface="Arial" pitchFamily="34" charset="0"/>
              </a:defRPr>
            </a:lvl1pPr>
            <a:lvl2pPr marL="0" indent="0" algn="l">
              <a:buNone/>
              <a:defRPr sz="1600" b="1">
                <a:solidFill>
                  <a:srgbClr val="404040"/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Kliknutím vložíte text</a:t>
            </a:r>
          </a:p>
          <a:p>
            <a:pPr lvl="0"/>
            <a:endParaRPr lang="en-US" dirty="0"/>
          </a:p>
        </p:txBody>
      </p:sp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F4653C89-A07E-594D-86C2-9B8F5B6AC53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8416" y="364631"/>
            <a:ext cx="2619990" cy="575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263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ulka modrá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fický objekt 19">
            <a:extLst>
              <a:ext uri="{FF2B5EF4-FFF2-40B4-BE49-F238E27FC236}">
                <a16:creationId xmlns:a16="http://schemas.microsoft.com/office/drawing/2014/main" id="{B1997CEE-9DA1-6742-B027-6518FDFF2DBC}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3219" t="18371" b="20928"/>
          <a:stretch/>
        </p:blipFill>
        <p:spPr>
          <a:xfrm>
            <a:off x="0" y="0"/>
            <a:ext cx="9804543" cy="6858000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775504" y="3399234"/>
            <a:ext cx="7195304" cy="1701800"/>
          </a:xfrm>
          <a:prstGeom prst="rect">
            <a:avLst/>
          </a:prstGeom>
        </p:spPr>
        <p:txBody>
          <a:bodyPr wrap="square">
            <a:noAutofit/>
          </a:bodyPr>
          <a:lstStyle>
            <a:lvl1pPr fontAlgn="t">
              <a:lnSpc>
                <a:spcPct val="100000"/>
              </a:lnSpc>
              <a:defRPr sz="3800" b="0" i="0" baseline="0">
                <a:solidFill>
                  <a:schemeClr val="tx1"/>
                </a:solidFill>
                <a:latin typeface="Poppins" pitchFamily="2" charset="0"/>
                <a:cs typeface="Arial" pitchFamily="34" charset="0"/>
              </a:defRPr>
            </a:lvl1pPr>
          </a:lstStyle>
          <a:p>
            <a:r>
              <a:rPr lang="en-US" dirty="0"/>
              <a:t>Kliknutím vložíte název prezentace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75503" y="5226194"/>
            <a:ext cx="7195303" cy="640518"/>
          </a:xfrm>
        </p:spPr>
        <p:txBody>
          <a:bodyPr>
            <a:noAutofit/>
          </a:bodyPr>
          <a:lstStyle>
            <a:lvl1pPr marL="0" indent="0" algn="l">
              <a:spcAft>
                <a:spcPts val="1200"/>
              </a:spcAft>
              <a:buNone/>
              <a:defRPr sz="2000" b="0" i="0" baseline="0">
                <a:solidFill>
                  <a:schemeClr val="tx1"/>
                </a:solidFill>
                <a:latin typeface="Poppins" pitchFamily="2" charset="0"/>
                <a:cs typeface="Arial" pitchFamily="34" charset="0"/>
              </a:defRPr>
            </a:lvl1pPr>
            <a:lvl2pPr marL="0" indent="0" algn="l">
              <a:buNone/>
              <a:defRPr sz="1600" b="1">
                <a:solidFill>
                  <a:srgbClr val="404040"/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Kliknutím vložíte podnadpis</a:t>
            </a:r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A9465B6B-DFD4-4E0C-9ACE-E88CA222046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75504" y="5954314"/>
            <a:ext cx="5040000" cy="180000"/>
          </a:xfrm>
        </p:spPr>
        <p:txBody>
          <a:bodyPr/>
          <a:lstStyle>
            <a:lvl1pPr marL="0" indent="0">
              <a:buNone/>
              <a:defRPr sz="1200" b="0" i="0">
                <a:solidFill>
                  <a:schemeClr val="tx1"/>
                </a:solidFill>
                <a:latin typeface="Poppins" pitchFamily="2" charset="0"/>
              </a:defRPr>
            </a:lvl1pPr>
          </a:lstStyle>
          <a:p>
            <a:pPr lvl="0"/>
            <a:r>
              <a:rPr lang="en-US" dirty="0"/>
              <a:t>Jméno Příjmení, Pozice</a:t>
            </a:r>
            <a:endParaRPr lang="en-GB" dirty="0"/>
          </a:p>
        </p:txBody>
      </p: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A1F2ED22-5637-4AB8-ABD8-3693A6EA55F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75504" y="6151932"/>
            <a:ext cx="5040000" cy="180000"/>
          </a:xfrm>
        </p:spPr>
        <p:txBody>
          <a:bodyPr/>
          <a:lstStyle>
            <a:lvl1pPr marL="0" indent="0">
              <a:buNone/>
              <a:defRPr sz="1200" b="0" i="0">
                <a:solidFill>
                  <a:schemeClr val="tx1"/>
                </a:solidFill>
                <a:latin typeface="Poppins" pitchFamily="2" charset="0"/>
              </a:defRPr>
            </a:lvl1pPr>
          </a:lstStyle>
          <a:p>
            <a:pPr lvl="0"/>
            <a:r>
              <a:rPr lang="en-US" dirty="0"/>
              <a:t>Datum</a:t>
            </a:r>
            <a:endParaRPr lang="en-GB" dirty="0"/>
          </a:p>
        </p:txBody>
      </p:sp>
      <p:pic>
        <p:nvPicPr>
          <p:cNvPr id="19" name="Grafický objekt 18">
            <a:extLst>
              <a:ext uri="{FF2B5EF4-FFF2-40B4-BE49-F238E27FC236}">
                <a16:creationId xmlns:a16="http://schemas.microsoft.com/office/drawing/2014/main" id="{1B17C683-61A3-9D4B-86CD-EB4A00D59B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8416" y="364631"/>
            <a:ext cx="2619990" cy="575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803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ola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97C43D-4F1B-43DA-A0C6-DA6B6708E1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917" y="2783935"/>
            <a:ext cx="9415826" cy="3469907"/>
          </a:xfrm>
        </p:spPr>
        <p:txBody>
          <a:bodyPr vert="horz" lIns="0" tIns="0" rIns="0" bIns="0" rtlCol="0" anchor="t" anchorCtr="0">
            <a:noAutofit/>
          </a:bodyPr>
          <a:lstStyle>
            <a:lvl1pPr marL="0" indent="0">
              <a:buNone/>
              <a:defRPr kumimoji="0" lang="en-IN" sz="5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oppins" pitchFamily="2" charset="0"/>
                <a:ea typeface="+mj-ea"/>
                <a:cs typeface="+mj-cs"/>
              </a:defRPr>
            </a:lvl1pPr>
          </a:lstStyle>
          <a:p>
            <a:pPr marL="356616" marR="0" lvl="0" indent="-356616" defTabSz="1007887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Název kapitoly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240848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ola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97C43D-4F1B-43DA-A0C6-DA6B6708E1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917" y="2783935"/>
            <a:ext cx="9415826" cy="3469907"/>
          </a:xfrm>
        </p:spPr>
        <p:txBody>
          <a:bodyPr vert="horz" lIns="0" tIns="0" rIns="0" bIns="0" rtlCol="0" anchor="t" anchorCtr="0">
            <a:noAutofit/>
          </a:bodyPr>
          <a:lstStyle>
            <a:lvl1pPr marL="0" indent="0">
              <a:buNone/>
              <a:defRPr kumimoji="0" lang="en-IN" sz="5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oppins" pitchFamily="2" charset="0"/>
                <a:ea typeface="+mj-ea"/>
                <a:cs typeface="+mj-cs"/>
              </a:defRPr>
            </a:lvl1pPr>
          </a:lstStyle>
          <a:p>
            <a:pPr marL="356616" marR="0" lvl="0" indent="-356616" defTabSz="1007887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Název kapitoly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22562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ola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97C43D-4F1B-43DA-A0C6-DA6B6708E1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917" y="2783935"/>
            <a:ext cx="9415826" cy="3469907"/>
          </a:xfrm>
        </p:spPr>
        <p:txBody>
          <a:bodyPr vert="horz" lIns="0" tIns="0" rIns="0" bIns="0" rtlCol="0" anchor="t" anchorCtr="0">
            <a:noAutofit/>
          </a:bodyPr>
          <a:lstStyle>
            <a:lvl1pPr marL="0" indent="0">
              <a:buNone/>
              <a:defRPr kumimoji="0" lang="en-IN" sz="5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oppins" pitchFamily="2" charset="0"/>
                <a:ea typeface="+mj-ea"/>
                <a:cs typeface="+mj-cs"/>
              </a:defRPr>
            </a:lvl1pPr>
          </a:lstStyle>
          <a:p>
            <a:pPr marL="356616" marR="0" lvl="0" indent="-356616" defTabSz="1007887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Název kapitoly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629436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ní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ne 10">
            <a:extLst>
              <a:ext uri="{FF2B5EF4-FFF2-40B4-BE49-F238E27FC236}">
                <a16:creationId xmlns:a16="http://schemas.microsoft.com/office/drawing/2014/main" id="{DA9741B6-D337-4A18-8ECB-FB21A6953E44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609918" y="907750"/>
            <a:ext cx="10980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b="0" i="0" noProof="0" dirty="0">
              <a:solidFill>
                <a:schemeClr val="bg1"/>
              </a:solidFill>
              <a:latin typeface="Poppins" pitchFamily="2" charset="0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90356C28-34FC-48BD-943E-82B485EB0C4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9920" y="3301142"/>
            <a:ext cx="7176336" cy="278589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b="0" i="0">
                <a:latin typeface="Poppins" pitchFamily="2" charset="0"/>
              </a:defRPr>
            </a:lvl1pPr>
            <a:lvl2pPr>
              <a:defRPr b="0" i="0">
                <a:latin typeface="Poppins" pitchFamily="2" charset="0"/>
              </a:defRPr>
            </a:lvl2pPr>
            <a:lvl3pPr>
              <a:defRPr b="0" i="0">
                <a:latin typeface="Poppins" pitchFamily="2" charset="0"/>
              </a:defRPr>
            </a:lvl3pPr>
            <a:lvl4pPr>
              <a:defRPr b="0" i="0">
                <a:latin typeface="Poppins" pitchFamily="2" charset="0"/>
              </a:defRPr>
            </a:lvl4pPr>
            <a:lvl5pPr>
              <a:defRPr b="0" i="0">
                <a:latin typeface="Poppins" pitchFamily="2" charset="0"/>
              </a:defRPr>
            </a:lvl5pPr>
          </a:lstStyle>
          <a:p>
            <a:pPr lvl="0"/>
            <a:r>
              <a:rPr lang="en-US" dirty="0"/>
              <a:t>Odrážky 1</a:t>
            </a:r>
          </a:p>
          <a:p>
            <a:pPr lvl="1"/>
            <a:r>
              <a:rPr lang="en-US" dirty="0"/>
              <a:t>Odrážky 2</a:t>
            </a:r>
          </a:p>
          <a:p>
            <a:pPr lvl="2"/>
            <a:r>
              <a:rPr lang="en-US" dirty="0"/>
              <a:t>Odrážky 3</a:t>
            </a:r>
          </a:p>
          <a:p>
            <a:pPr lvl="3"/>
            <a:r>
              <a:rPr lang="en-US" dirty="0"/>
              <a:t>Odrážky 4</a:t>
            </a:r>
          </a:p>
          <a:p>
            <a:pPr lvl="4"/>
            <a:r>
              <a:rPr lang="en-US" dirty="0"/>
              <a:t>Odrážky 5</a:t>
            </a:r>
            <a:endParaRPr lang="en-GB" dirty="0"/>
          </a:p>
        </p:txBody>
      </p:sp>
      <p:pic>
        <p:nvPicPr>
          <p:cNvPr id="17" name="Grafický objekt 16">
            <a:extLst>
              <a:ext uri="{FF2B5EF4-FFF2-40B4-BE49-F238E27FC236}">
                <a16:creationId xmlns:a16="http://schemas.microsoft.com/office/drawing/2014/main" id="{FA1EA669-1400-854B-BAE0-A263EF08BCF3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183189" y="294200"/>
            <a:ext cx="457774" cy="457774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8711965-CAF9-FC4F-8E47-38726C805A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918" y="294200"/>
            <a:ext cx="9720000" cy="590400"/>
          </a:xfrm>
          <a:prstGeom prst="rect">
            <a:avLst/>
          </a:prstGeom>
        </p:spPr>
        <p:txBody>
          <a:bodyPr anchor="ctr" anchorCtr="0"/>
          <a:lstStyle>
            <a:lvl1pPr>
              <a:defRPr sz="2400" b="0" i="0">
                <a:solidFill>
                  <a:schemeClr val="bg1"/>
                </a:solidFill>
                <a:latin typeface="Poppins" pitchFamily="2" charset="0"/>
              </a:defRPr>
            </a:lvl1pPr>
          </a:lstStyle>
          <a:p>
            <a:r>
              <a:rPr lang="en-US" dirty="0"/>
              <a:t>Kliknutím vložíte nadpis</a:t>
            </a:r>
            <a:endParaRPr lang="en-GB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0C8CAA3-F1EA-4C46-ADF5-E933A911493B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09919" y="1137920"/>
            <a:ext cx="7176336" cy="180999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b="0" i="0">
                <a:solidFill>
                  <a:schemeClr val="bg1"/>
                </a:solidFill>
                <a:latin typeface="Poppins" pitchFamily="2" charset="0"/>
              </a:defRPr>
            </a:lvl1pPr>
            <a:lvl2pPr marL="0" indent="0">
              <a:spcBef>
                <a:spcPts val="0"/>
              </a:spcBef>
              <a:buNone/>
              <a:defRPr sz="1800" b="0" i="0">
                <a:solidFill>
                  <a:schemeClr val="bg2"/>
                </a:solidFill>
                <a:latin typeface="Poppins" pitchFamily="2" charset="0"/>
              </a:defRPr>
            </a:lvl2pPr>
            <a:lvl3pPr marL="0" indent="0">
              <a:spcBef>
                <a:spcPts val="0"/>
              </a:spcBef>
              <a:buNone/>
              <a:defRPr sz="1600" b="0" i="0">
                <a:solidFill>
                  <a:schemeClr val="bg2"/>
                </a:solidFill>
                <a:latin typeface="Poppins" pitchFamily="2" charset="0"/>
              </a:defRPr>
            </a:lvl3pPr>
            <a:lvl4pPr marL="0" indent="0">
              <a:spcBef>
                <a:spcPts val="0"/>
              </a:spcBef>
              <a:buNone/>
              <a:defRPr sz="1400" b="0" i="0">
                <a:solidFill>
                  <a:schemeClr val="bg2"/>
                </a:solidFill>
                <a:latin typeface="Poppins" pitchFamily="2" charset="0"/>
              </a:defRPr>
            </a:lvl4pPr>
            <a:lvl5pPr marL="0" indent="0">
              <a:spcBef>
                <a:spcPts val="0"/>
              </a:spcBef>
              <a:buNone/>
              <a:defRPr sz="1200" b="0" i="0">
                <a:solidFill>
                  <a:schemeClr val="bg2"/>
                </a:solidFill>
                <a:latin typeface="Poppins" pitchFamily="2" charset="0"/>
              </a:defRPr>
            </a:lvl5pPr>
          </a:lstStyle>
          <a:p>
            <a:pPr lvl="0"/>
            <a:r>
              <a:rPr lang="en-GB" dirty="0"/>
              <a:t>Kliknutím vložíte text</a:t>
            </a:r>
          </a:p>
        </p:txBody>
      </p:sp>
    </p:spTree>
    <p:extLst>
      <p:ext uri="{BB962C8B-B14F-4D97-AF65-F5344CB8AC3E}">
        <p14:creationId xmlns:p14="http://schemas.microsoft.com/office/powerpoint/2010/main" val="27832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ní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918" y="294200"/>
            <a:ext cx="9720000" cy="590400"/>
          </a:xfrm>
          <a:prstGeom prst="rect">
            <a:avLst/>
          </a:prstGeom>
        </p:spPr>
        <p:txBody>
          <a:bodyPr anchor="ctr" anchorCtr="0"/>
          <a:lstStyle>
            <a:lvl1pPr>
              <a:defRPr b="0" i="0">
                <a:solidFill>
                  <a:schemeClr val="bg1"/>
                </a:solidFill>
                <a:latin typeface="Poppins" pitchFamily="2" charset="0"/>
              </a:defRPr>
            </a:lvl1pPr>
          </a:lstStyle>
          <a:p>
            <a:r>
              <a:rPr lang="en-US"/>
              <a:t>Kliknutím vložíte nadpis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919" y="1137920"/>
            <a:ext cx="7176336" cy="180999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b="0" i="0">
                <a:solidFill>
                  <a:schemeClr val="bg1"/>
                </a:solidFill>
                <a:latin typeface="Poppins" pitchFamily="2" charset="0"/>
              </a:defRPr>
            </a:lvl1pPr>
            <a:lvl2pPr marL="0" indent="0">
              <a:spcBef>
                <a:spcPts val="0"/>
              </a:spcBef>
              <a:buNone/>
              <a:defRPr sz="1800" b="0" i="0">
                <a:solidFill>
                  <a:schemeClr val="bg2"/>
                </a:solidFill>
                <a:latin typeface="Poppins" pitchFamily="2" charset="0"/>
              </a:defRPr>
            </a:lvl2pPr>
            <a:lvl3pPr marL="0" indent="0">
              <a:spcBef>
                <a:spcPts val="0"/>
              </a:spcBef>
              <a:buNone/>
              <a:defRPr sz="1600" b="0" i="0">
                <a:solidFill>
                  <a:schemeClr val="bg2"/>
                </a:solidFill>
                <a:latin typeface="Poppins" pitchFamily="2" charset="0"/>
              </a:defRPr>
            </a:lvl3pPr>
            <a:lvl4pPr marL="0" indent="0">
              <a:spcBef>
                <a:spcPts val="0"/>
              </a:spcBef>
              <a:buNone/>
              <a:defRPr sz="1400" b="0" i="0">
                <a:solidFill>
                  <a:schemeClr val="bg2"/>
                </a:solidFill>
                <a:latin typeface="Poppins" pitchFamily="2" charset="0"/>
              </a:defRPr>
            </a:lvl4pPr>
            <a:lvl5pPr marL="0" indent="0">
              <a:spcBef>
                <a:spcPts val="0"/>
              </a:spcBef>
              <a:buNone/>
              <a:defRPr sz="1200" b="0" i="0">
                <a:solidFill>
                  <a:schemeClr val="bg2"/>
                </a:solidFill>
                <a:latin typeface="Poppins" pitchFamily="2" charset="0"/>
              </a:defRPr>
            </a:lvl5pPr>
          </a:lstStyle>
          <a:p>
            <a:pPr lvl="0"/>
            <a:r>
              <a:rPr lang="en-GB" dirty="0"/>
              <a:t>Kliknutím vložíte text</a:t>
            </a:r>
          </a:p>
        </p:txBody>
      </p:sp>
      <p:sp>
        <p:nvSpPr>
          <p:cNvPr id="19" name="Line 10">
            <a:extLst>
              <a:ext uri="{FF2B5EF4-FFF2-40B4-BE49-F238E27FC236}">
                <a16:creationId xmlns:a16="http://schemas.microsoft.com/office/drawing/2014/main" id="{CF130104-FAF2-4309-9701-573F37743137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609918" y="907750"/>
            <a:ext cx="10980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b="0" i="0" noProof="0" dirty="0">
              <a:solidFill>
                <a:schemeClr val="bg1"/>
              </a:solidFill>
              <a:latin typeface="Poppins" pitchFamily="2" charset="0"/>
            </a:endParaRPr>
          </a:p>
        </p:txBody>
      </p:sp>
      <p:pic>
        <p:nvPicPr>
          <p:cNvPr id="13" name="Grafický objekt 12">
            <a:extLst>
              <a:ext uri="{FF2B5EF4-FFF2-40B4-BE49-F238E27FC236}">
                <a16:creationId xmlns:a16="http://schemas.microsoft.com/office/drawing/2014/main" id="{D4537B68-0FA9-E449-AFD5-E2125DD5BAE8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183189" y="294200"/>
            <a:ext cx="457774" cy="457774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D2C7630-6749-A649-870C-294A26D331A1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09919" y="3171435"/>
            <a:ext cx="7176336" cy="2881021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 b="0" i="0" baseline="0">
                <a:solidFill>
                  <a:schemeClr val="bg2"/>
                </a:solidFill>
                <a:latin typeface="Poppins Light" pitchFamily="2" charset="0"/>
              </a:defRPr>
            </a:lvl1pPr>
            <a:lvl2pPr marL="0" indent="0">
              <a:spcBef>
                <a:spcPts val="0"/>
              </a:spcBef>
              <a:buNone/>
              <a:defRPr sz="1800" b="0" i="0">
                <a:solidFill>
                  <a:schemeClr val="bg2"/>
                </a:solidFill>
                <a:latin typeface="Poppins" pitchFamily="2" charset="0"/>
              </a:defRPr>
            </a:lvl2pPr>
            <a:lvl3pPr marL="0" indent="0">
              <a:spcBef>
                <a:spcPts val="0"/>
              </a:spcBef>
              <a:buNone/>
              <a:defRPr sz="1600" b="0" i="0">
                <a:solidFill>
                  <a:schemeClr val="bg2"/>
                </a:solidFill>
                <a:latin typeface="Poppins" pitchFamily="2" charset="0"/>
              </a:defRPr>
            </a:lvl3pPr>
            <a:lvl4pPr marL="0" indent="0">
              <a:spcBef>
                <a:spcPts val="0"/>
              </a:spcBef>
              <a:buNone/>
              <a:defRPr sz="1400" b="0" i="0">
                <a:solidFill>
                  <a:schemeClr val="bg2"/>
                </a:solidFill>
                <a:latin typeface="Poppins" pitchFamily="2" charset="0"/>
              </a:defRPr>
            </a:lvl4pPr>
            <a:lvl5pPr marL="0" indent="0">
              <a:spcBef>
                <a:spcPts val="0"/>
              </a:spcBef>
              <a:buNone/>
              <a:defRPr sz="1200" b="0" i="0">
                <a:solidFill>
                  <a:schemeClr val="bg2"/>
                </a:solidFill>
                <a:latin typeface="Poppins" pitchFamily="2" charset="0"/>
              </a:defRPr>
            </a:lvl5pPr>
          </a:lstStyle>
          <a:p>
            <a:pPr lvl="0"/>
            <a:r>
              <a:rPr lang="en-GB" dirty="0"/>
              <a:t>Kliknutím vložíte text</a:t>
            </a:r>
          </a:p>
        </p:txBody>
      </p:sp>
    </p:spTree>
    <p:extLst>
      <p:ext uri="{BB962C8B-B14F-4D97-AF65-F5344CB8AC3E}">
        <p14:creationId xmlns:p14="http://schemas.microsoft.com/office/powerpoint/2010/main" val="646078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ní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Line 10">
            <a:extLst>
              <a:ext uri="{FF2B5EF4-FFF2-40B4-BE49-F238E27FC236}">
                <a16:creationId xmlns:a16="http://schemas.microsoft.com/office/drawing/2014/main" id="{EF8E9275-C0E0-4ABA-8699-73E5E292EC85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609918" y="907750"/>
            <a:ext cx="10980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b="0" i="0" noProof="0" dirty="0">
              <a:solidFill>
                <a:schemeClr val="bg1"/>
              </a:solidFill>
              <a:latin typeface="Poppins" pitchFamily="2" charset="0"/>
            </a:endParaRPr>
          </a:p>
        </p:txBody>
      </p:sp>
      <p:pic>
        <p:nvPicPr>
          <p:cNvPr id="20" name="Grafický objekt 19">
            <a:extLst>
              <a:ext uri="{FF2B5EF4-FFF2-40B4-BE49-F238E27FC236}">
                <a16:creationId xmlns:a16="http://schemas.microsoft.com/office/drawing/2014/main" id="{78A48F2B-34BF-D940-8D65-BFC575ACF5E2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183189" y="294200"/>
            <a:ext cx="457774" cy="457774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7663870B-013F-A94B-8405-A44472DF69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918" y="294200"/>
            <a:ext cx="9720000" cy="590400"/>
          </a:xfrm>
          <a:prstGeom prst="rect">
            <a:avLst/>
          </a:prstGeom>
        </p:spPr>
        <p:txBody>
          <a:bodyPr anchor="ctr" anchorCtr="0"/>
          <a:lstStyle>
            <a:lvl1pPr>
              <a:defRPr sz="2400" b="0" i="0">
                <a:solidFill>
                  <a:schemeClr val="bg1"/>
                </a:solidFill>
                <a:latin typeface="Poppins" pitchFamily="2" charset="0"/>
              </a:defRPr>
            </a:lvl1pPr>
          </a:lstStyle>
          <a:p>
            <a:r>
              <a:rPr lang="en-US" dirty="0"/>
              <a:t>Kliknutím vložíte nadpis</a:t>
            </a:r>
            <a:endParaRPr lang="en-GB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E7461EF-8E92-FF41-8A7F-E3DCBF7957A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9918" y="1137919"/>
            <a:ext cx="10979999" cy="4930355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b="0" i="0">
                <a:solidFill>
                  <a:schemeClr val="bg1"/>
                </a:solidFill>
                <a:latin typeface="Poppins" pitchFamily="2" charset="0"/>
              </a:defRPr>
            </a:lvl1pPr>
            <a:lvl2pPr marL="0" indent="0">
              <a:spcBef>
                <a:spcPts val="0"/>
              </a:spcBef>
              <a:buNone/>
              <a:defRPr sz="1800" b="0" i="0">
                <a:solidFill>
                  <a:schemeClr val="bg2"/>
                </a:solidFill>
                <a:latin typeface="Poppins" pitchFamily="2" charset="0"/>
              </a:defRPr>
            </a:lvl2pPr>
            <a:lvl3pPr marL="0" indent="0">
              <a:spcBef>
                <a:spcPts val="0"/>
              </a:spcBef>
              <a:buNone/>
              <a:defRPr sz="1600" b="0" i="0">
                <a:solidFill>
                  <a:schemeClr val="bg2"/>
                </a:solidFill>
                <a:latin typeface="Poppins" pitchFamily="2" charset="0"/>
              </a:defRPr>
            </a:lvl3pPr>
            <a:lvl4pPr marL="0" indent="0">
              <a:spcBef>
                <a:spcPts val="0"/>
              </a:spcBef>
              <a:buNone/>
              <a:defRPr sz="1400" b="0" i="0">
                <a:solidFill>
                  <a:schemeClr val="bg2"/>
                </a:solidFill>
                <a:latin typeface="Poppins" pitchFamily="2" charset="0"/>
              </a:defRPr>
            </a:lvl4pPr>
            <a:lvl5pPr marL="0" indent="0">
              <a:spcBef>
                <a:spcPts val="0"/>
              </a:spcBef>
              <a:buNone/>
              <a:defRPr sz="1200" b="0" i="0">
                <a:solidFill>
                  <a:schemeClr val="bg2"/>
                </a:solidFill>
                <a:latin typeface="Poppins" pitchFamily="2" charset="0"/>
              </a:defRPr>
            </a:lvl5pPr>
          </a:lstStyle>
          <a:p>
            <a:pPr lvl="0"/>
            <a:r>
              <a:rPr lang="en-GB" dirty="0"/>
              <a:t>Kliknutím vložíte text</a:t>
            </a:r>
          </a:p>
        </p:txBody>
      </p:sp>
    </p:spTree>
    <p:extLst>
      <p:ext uri="{BB962C8B-B14F-4D97-AF65-F5344CB8AC3E}">
        <p14:creationId xmlns:p14="http://schemas.microsoft.com/office/powerpoint/2010/main" val="3545704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919" y="453224"/>
            <a:ext cx="9720000" cy="59088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US" dirty="0"/>
              <a:t>Kliknutím vložíte nadpis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919" y="1236776"/>
            <a:ext cx="10978515" cy="494792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/>
              <a:t>Odrážky 1</a:t>
            </a:r>
          </a:p>
          <a:p>
            <a:pPr lvl="1"/>
            <a:r>
              <a:rPr lang="en-US" dirty="0"/>
              <a:t>Odrážky 2</a:t>
            </a:r>
          </a:p>
          <a:p>
            <a:pPr lvl="2"/>
            <a:r>
              <a:rPr lang="en-US" dirty="0"/>
              <a:t>Odrážky 3</a:t>
            </a:r>
          </a:p>
          <a:p>
            <a:pPr lvl="3"/>
            <a:r>
              <a:rPr lang="en-US" dirty="0"/>
              <a:t>Odrážky 4</a:t>
            </a:r>
          </a:p>
          <a:p>
            <a:pPr lvl="4"/>
            <a:r>
              <a:rPr lang="en-US" dirty="0"/>
              <a:t>Odrážky 5</a:t>
            </a:r>
            <a:endParaRPr lang="en-GB" dirty="0"/>
          </a:p>
        </p:txBody>
      </p:sp>
      <p:sp>
        <p:nvSpPr>
          <p:cNvPr id="18" name="Footer Placeholder 2">
            <a:extLst>
              <a:ext uri="{FF2B5EF4-FFF2-40B4-BE49-F238E27FC236}">
                <a16:creationId xmlns:a16="http://schemas.microsoft.com/office/drawing/2014/main" id="{9D569C1C-5C43-3E4F-877B-E699C26AFCED}"/>
              </a:ext>
            </a:extLst>
          </p:cNvPr>
          <p:cNvSpPr txBox="1">
            <a:spLocks/>
          </p:cNvSpPr>
          <p:nvPr userDrawn="1"/>
        </p:nvSpPr>
        <p:spPr>
          <a:xfrm>
            <a:off x="609916" y="6462117"/>
            <a:ext cx="2628939" cy="198254"/>
          </a:xfrm>
          <a:prstGeom prst="rect">
            <a:avLst/>
          </a:prstGeom>
        </p:spPr>
        <p:txBody>
          <a:bodyPr lIns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800" baseline="0" dirty="0">
                <a:solidFill>
                  <a:schemeClr val="bg2"/>
                </a:solidFill>
                <a:latin typeface="Poppins" pitchFamily="2" charset="0"/>
              </a:rPr>
              <a:t>„sešívané rodiny“ CZ </a:t>
            </a:r>
            <a:r>
              <a:rPr lang="en-US" sz="800" baseline="0" dirty="0">
                <a:solidFill>
                  <a:schemeClr val="bg2"/>
                </a:solidFill>
                <a:latin typeface="Poppins" pitchFamily="2" charset="0"/>
              </a:rPr>
              <a:t>|</a:t>
            </a:r>
            <a:r>
              <a:rPr lang="cs-CZ" sz="800" baseline="0" dirty="0">
                <a:solidFill>
                  <a:schemeClr val="bg2"/>
                </a:solidFill>
                <a:latin typeface="Poppins" pitchFamily="2" charset="0"/>
              </a:rPr>
              <a:t> červen 2026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800" baseline="0" dirty="0">
              <a:solidFill>
                <a:schemeClr val="bg2"/>
              </a:solidFill>
              <a:latin typeface="Poppins" pitchFamily="2" charset="0"/>
            </a:endParaRPr>
          </a:p>
          <a:p>
            <a:endParaRPr lang="en-US" sz="800" baseline="0" dirty="0">
              <a:solidFill>
                <a:schemeClr val="bg2"/>
              </a:solidFill>
              <a:latin typeface="Poppins" pitchFamily="2" charset="0"/>
            </a:endParaRPr>
          </a:p>
        </p:txBody>
      </p:sp>
      <p:sp>
        <p:nvSpPr>
          <p:cNvPr id="23" name="Footer Placeholder 2">
            <a:extLst>
              <a:ext uri="{FF2B5EF4-FFF2-40B4-BE49-F238E27FC236}">
                <a16:creationId xmlns:a16="http://schemas.microsoft.com/office/drawing/2014/main" id="{AA00E894-62B4-EB4B-87AA-18F820FBB21F}"/>
              </a:ext>
            </a:extLst>
          </p:cNvPr>
          <p:cNvSpPr txBox="1">
            <a:spLocks/>
          </p:cNvSpPr>
          <p:nvPr userDrawn="1"/>
        </p:nvSpPr>
        <p:spPr>
          <a:xfrm>
            <a:off x="10875257" y="6462117"/>
            <a:ext cx="713176" cy="198254"/>
          </a:xfrm>
          <a:prstGeom prst="rect">
            <a:avLst/>
          </a:prstGeom>
        </p:spPr>
        <p:txBody>
          <a:bodyPr lIns="0" rIns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cs-CZ" sz="800" baseline="0">
                <a:solidFill>
                  <a:schemeClr val="bg2"/>
                </a:solidFill>
                <a:latin typeface="Poppins" pitchFamily="2" charset="0"/>
              </a:rPr>
              <a:t>Strana </a:t>
            </a:r>
            <a:fld id="{2B8C9A52-B1CC-F64F-949A-C47852DC4C6A}" type="slidenum">
              <a:rPr lang="cs-CZ" sz="800" baseline="0">
                <a:solidFill>
                  <a:schemeClr val="bg2"/>
                </a:solidFill>
                <a:latin typeface="Poppins" pitchFamily="2" charset="0"/>
              </a:rPr>
              <a:pPr algn="r"/>
              <a:t>‹#›</a:t>
            </a:fld>
            <a:endParaRPr lang="en-US" sz="800" baseline="0" dirty="0">
              <a:solidFill>
                <a:schemeClr val="bg2"/>
              </a:solidFill>
              <a:latin typeface="Poppi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5010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0" r:id="rId1"/>
    <p:sldLayoutId id="2147483925" r:id="rId2"/>
    <p:sldLayoutId id="2147483894" r:id="rId3"/>
    <p:sldLayoutId id="2147483933" r:id="rId4"/>
    <p:sldLayoutId id="2147483934" r:id="rId5"/>
    <p:sldLayoutId id="2147483903" r:id="rId6"/>
    <p:sldLayoutId id="2147483897" r:id="rId7"/>
    <p:sldLayoutId id="2147483901" r:id="rId8"/>
    <p:sldLayoutId id="2147483898" r:id="rId9"/>
    <p:sldLayoutId id="2147483938" r:id="rId10"/>
    <p:sldLayoutId id="2147483940" r:id="rId11"/>
    <p:sldLayoutId id="2147483910" r:id="rId12"/>
    <p:sldLayoutId id="2147483899" r:id="rId13"/>
    <p:sldLayoutId id="2147483935" r:id="rId14"/>
    <p:sldLayoutId id="2147483930" r:id="rId15"/>
    <p:sldLayoutId id="2147483928" r:id="rId16"/>
    <p:sldLayoutId id="2147483922" r:id="rId17"/>
    <p:sldLayoutId id="2147483924" r:id="rId18"/>
    <p:sldLayoutId id="2147483926" r:id="rId19"/>
    <p:sldLayoutId id="2147483931" r:id="rId20"/>
    <p:sldLayoutId id="2147483932" r:id="rId21"/>
    <p:sldLayoutId id="2147483912" r:id="rId22"/>
    <p:sldLayoutId id="2147483927" r:id="rId23"/>
    <p:sldLayoutId id="2147483915" r:id="rId24"/>
    <p:sldLayoutId id="2147483939" r:id="rId25"/>
    <p:sldLayoutId id="2147483937" r:id="rId26"/>
  </p:sldLayoutIdLst>
  <p:hf hdr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2400" b="0" i="0" kern="1200">
          <a:solidFill>
            <a:schemeClr val="bg1"/>
          </a:solidFill>
          <a:latin typeface="Poppins" pitchFamily="2" charset="0"/>
          <a:ea typeface="+mj-ea"/>
          <a:cs typeface="Arial" pitchFamily="34" charset="0"/>
        </a:defRPr>
      </a:lvl1pPr>
    </p:titleStyle>
    <p:bodyStyle>
      <a:lvl1pPr marL="356616" indent="-356616" algn="l" defTabSz="914400" rtl="0" eaLnBrk="1" latinLnBrk="0" hangingPunct="1">
        <a:lnSpc>
          <a:spcPct val="110000"/>
        </a:lnSpc>
        <a:spcBef>
          <a:spcPct val="20000"/>
        </a:spcBef>
        <a:buClr>
          <a:schemeClr val="tx2"/>
        </a:buClr>
        <a:buSzPct val="110000"/>
        <a:buFont typeface="Arial" panose="020B0604020202020204" pitchFamily="34" charset="0"/>
        <a:buChar char="•"/>
        <a:defRPr sz="2000" b="0" i="0" kern="1200">
          <a:solidFill>
            <a:schemeClr val="bg1"/>
          </a:solidFill>
          <a:latin typeface="Poppins" pitchFamily="2" charset="0"/>
          <a:ea typeface="+mn-ea"/>
          <a:cs typeface="+mn-cs"/>
        </a:defRPr>
      </a:lvl1pPr>
      <a:lvl2pPr marL="713231" indent="-356616" algn="l" defTabSz="914400" rtl="0" eaLnBrk="1" latinLnBrk="0" hangingPunct="1">
        <a:lnSpc>
          <a:spcPct val="110000"/>
        </a:lnSpc>
        <a:spcBef>
          <a:spcPct val="20000"/>
        </a:spcBef>
        <a:buClr>
          <a:schemeClr val="tx2"/>
        </a:buClr>
        <a:buSzPct val="110000"/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Poppins" pitchFamily="2" charset="0"/>
          <a:ea typeface="+mn-ea"/>
          <a:cs typeface="+mn-cs"/>
        </a:defRPr>
      </a:lvl2pPr>
      <a:lvl3pPr marL="1069848" indent="-356616" algn="l" defTabSz="914400" rtl="0" eaLnBrk="1" latinLnBrk="0" hangingPunct="1">
        <a:lnSpc>
          <a:spcPct val="110000"/>
        </a:lnSpc>
        <a:spcBef>
          <a:spcPct val="20000"/>
        </a:spcBef>
        <a:buClr>
          <a:schemeClr val="tx2"/>
        </a:buClr>
        <a:buSzPct val="110000"/>
        <a:buFont typeface="Arial" panose="020B0604020202020204" pitchFamily="34" charset="0"/>
        <a:buChar char="•"/>
        <a:defRPr sz="1600" b="0" i="0" kern="1200">
          <a:solidFill>
            <a:schemeClr val="bg1"/>
          </a:solidFill>
          <a:latin typeface="Poppins" pitchFamily="2" charset="0"/>
          <a:ea typeface="+mn-ea"/>
          <a:cs typeface="+mn-cs"/>
        </a:defRPr>
      </a:lvl3pPr>
      <a:lvl4pPr marL="1426464" indent="-356616" algn="l" defTabSz="914400" rtl="0" eaLnBrk="1" latinLnBrk="0" hangingPunct="1">
        <a:lnSpc>
          <a:spcPct val="110000"/>
        </a:lnSpc>
        <a:spcBef>
          <a:spcPct val="20000"/>
        </a:spcBef>
        <a:buClr>
          <a:schemeClr val="tx2"/>
        </a:buClr>
        <a:buSzPct val="110000"/>
        <a:buFont typeface="Arial" panose="020B0604020202020204" pitchFamily="34" charset="0"/>
        <a:buChar char="•"/>
        <a:defRPr sz="1400" b="0" i="0" kern="1200">
          <a:solidFill>
            <a:schemeClr val="bg1"/>
          </a:solidFill>
          <a:latin typeface="Poppins" pitchFamily="2" charset="0"/>
          <a:ea typeface="+mn-ea"/>
          <a:cs typeface="+mn-cs"/>
        </a:defRPr>
      </a:lvl4pPr>
      <a:lvl5pPr marL="1783079" indent="-356616" algn="l" defTabSz="914400" rtl="0" eaLnBrk="1" latinLnBrk="0" hangingPunct="1">
        <a:lnSpc>
          <a:spcPct val="110000"/>
        </a:lnSpc>
        <a:spcBef>
          <a:spcPct val="20000"/>
        </a:spcBef>
        <a:buClr>
          <a:schemeClr val="tx2"/>
        </a:buClr>
        <a:buSzPct val="110000"/>
        <a:buFont typeface="Arial" panose="020B0604020202020204" pitchFamily="34" charset="0"/>
        <a:buChar char="•"/>
        <a:defRPr sz="1200" b="0" i="0" kern="1200">
          <a:solidFill>
            <a:schemeClr val="bg1"/>
          </a:solidFill>
          <a:latin typeface="Poppi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99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99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9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9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99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99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99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99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7" Type="http://schemas.openxmlformats.org/officeDocument/2006/relationships/chart" Target="../charts/chart17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Relationship Id="rId6" Type="http://schemas.openxmlformats.org/officeDocument/2006/relationships/chart" Target="../charts/chart16.xml"/><Relationship Id="rId5" Type="http://schemas.openxmlformats.org/officeDocument/2006/relationships/chart" Target="../charts/chart15.xml"/><Relationship Id="rId4" Type="http://schemas.openxmlformats.org/officeDocument/2006/relationships/chart" Target="../charts/char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7" Type="http://schemas.openxmlformats.org/officeDocument/2006/relationships/chart" Target="../charts/chart22.xml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8.png"/><Relationship Id="rId5" Type="http://schemas.openxmlformats.org/officeDocument/2006/relationships/chart" Target="../charts/chart21.xml"/><Relationship Id="rId4" Type="http://schemas.openxmlformats.org/officeDocument/2006/relationships/chart" Target="../charts/chart2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7" Type="http://schemas.openxmlformats.org/officeDocument/2006/relationships/chart" Target="../charts/chart27.xml"/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8.png"/><Relationship Id="rId5" Type="http://schemas.openxmlformats.org/officeDocument/2006/relationships/chart" Target="../charts/chart26.xml"/><Relationship Id="rId4" Type="http://schemas.openxmlformats.org/officeDocument/2006/relationships/chart" Target="../charts/chart2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7" Type="http://schemas.openxmlformats.org/officeDocument/2006/relationships/chart" Target="../charts/chart32.xml"/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10.xml"/><Relationship Id="rId6" Type="http://schemas.openxmlformats.org/officeDocument/2006/relationships/chart" Target="../charts/chart31.xml"/><Relationship Id="rId5" Type="http://schemas.openxmlformats.org/officeDocument/2006/relationships/image" Target="../media/image8.png"/><Relationship Id="rId4" Type="http://schemas.openxmlformats.org/officeDocument/2006/relationships/chart" Target="../charts/chart3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7" Type="http://schemas.openxmlformats.org/officeDocument/2006/relationships/chart" Target="../charts/chart37.xml"/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8.png"/><Relationship Id="rId5" Type="http://schemas.openxmlformats.org/officeDocument/2006/relationships/chart" Target="../charts/chart36.xml"/><Relationship Id="rId4" Type="http://schemas.openxmlformats.org/officeDocument/2006/relationships/chart" Target="../charts/chart3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4.xml"/><Relationship Id="rId3" Type="http://schemas.openxmlformats.org/officeDocument/2006/relationships/chart" Target="../charts/chart39.xml"/><Relationship Id="rId7" Type="http://schemas.openxmlformats.org/officeDocument/2006/relationships/chart" Target="../charts/chart43.xml"/><Relationship Id="rId2" Type="http://schemas.openxmlformats.org/officeDocument/2006/relationships/chart" Target="../charts/chart38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2.xml"/><Relationship Id="rId5" Type="http://schemas.openxmlformats.org/officeDocument/2006/relationships/chart" Target="../charts/chart41.xml"/><Relationship Id="rId4" Type="http://schemas.openxmlformats.org/officeDocument/2006/relationships/chart" Target="../charts/chart40.xml"/><Relationship Id="rId9" Type="http://schemas.openxmlformats.org/officeDocument/2006/relationships/chart" Target="../charts/chart4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6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7.xml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Relationship Id="rId5" Type="http://schemas.openxmlformats.org/officeDocument/2006/relationships/chart" Target="../charts/chart49.xml"/><Relationship Id="rId4" Type="http://schemas.openxmlformats.org/officeDocument/2006/relationships/chart" Target="../charts/chart4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0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7" Type="http://schemas.openxmlformats.org/officeDocument/2006/relationships/image" Target="../media/image8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0.xml"/><Relationship Id="rId6" Type="http://schemas.openxmlformats.org/officeDocument/2006/relationships/chart" Target="../charts/chart7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7" Type="http://schemas.openxmlformats.org/officeDocument/2006/relationships/image" Target="../media/image8.pn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0.xml"/><Relationship Id="rId6" Type="http://schemas.openxmlformats.org/officeDocument/2006/relationships/chart" Target="../charts/chart12.xml"/><Relationship Id="rId5" Type="http://schemas.openxmlformats.org/officeDocument/2006/relationships/chart" Target="../charts/chart11.xml"/><Relationship Id="rId4" Type="http://schemas.openxmlformats.org/officeDocument/2006/relationships/chart" Target="../charts/char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F8AD7D-2BCF-0044-8C5A-79136104D5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5503" y="2700422"/>
            <a:ext cx="10393942" cy="2478290"/>
          </a:xfrm>
        </p:spPr>
        <p:txBody>
          <a:bodyPr/>
          <a:lstStyle/>
          <a:p>
            <a:r>
              <a:rPr lang="cs-CZ" dirty="0"/>
              <a:t>Moje děti, tvoje peníze: Co s novým vztahem dělají alimenty a další výdaje na děti.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44101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B0DA29-56CB-ED65-A506-AD5FF4820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Skupina 14">
            <a:extLst>
              <a:ext uri="{FF2B5EF4-FFF2-40B4-BE49-F238E27FC236}">
                <a16:creationId xmlns:a16="http://schemas.microsoft.com/office/drawing/2014/main" id="{C78BFB36-2489-263F-FF1B-1C9FFDA1F35E}"/>
              </a:ext>
            </a:extLst>
          </p:cNvPr>
          <p:cNvGrpSpPr/>
          <p:nvPr/>
        </p:nvGrpSpPr>
        <p:grpSpPr>
          <a:xfrm flipH="1">
            <a:off x="10551158" y="3182159"/>
            <a:ext cx="1037273" cy="1080354"/>
            <a:chOff x="10038523" y="1492046"/>
            <a:chExt cx="1037274" cy="941866"/>
          </a:xfrm>
        </p:grpSpPr>
        <p:pic>
          <p:nvPicPr>
            <p:cNvPr id="16" name="Obrázek 15">
              <a:extLst>
                <a:ext uri="{FF2B5EF4-FFF2-40B4-BE49-F238E27FC236}">
                  <a16:creationId xmlns:a16="http://schemas.microsoft.com/office/drawing/2014/main" id="{CF0141A8-894B-9E99-5AB3-34F9B9D493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54672" t="2323" b="4182"/>
            <a:stretch>
              <a:fillRect/>
            </a:stretch>
          </p:blipFill>
          <p:spPr>
            <a:xfrm>
              <a:off x="10038523" y="1569999"/>
              <a:ext cx="1037274" cy="863913"/>
            </a:xfrm>
            <a:prstGeom prst="rect">
              <a:avLst/>
            </a:prstGeom>
          </p:spPr>
        </p:pic>
        <p:sp>
          <p:nvSpPr>
            <p:cNvPr id="17" name="TextovéPole 16">
              <a:extLst>
                <a:ext uri="{FF2B5EF4-FFF2-40B4-BE49-F238E27FC236}">
                  <a16:creationId xmlns:a16="http://schemas.microsoft.com/office/drawing/2014/main" id="{452B666C-A54C-C823-AB36-2C4CE2CE6E87}"/>
                </a:ext>
              </a:extLst>
            </p:cNvPr>
            <p:cNvSpPr txBox="1"/>
            <p:nvPr/>
          </p:nvSpPr>
          <p:spPr>
            <a:xfrm>
              <a:off x="10242420" y="1492046"/>
              <a:ext cx="629478" cy="169044"/>
            </a:xfrm>
            <a:prstGeom prst="rect">
              <a:avLst/>
            </a:prstGeom>
            <a:noFill/>
          </p:spPr>
          <p:txBody>
            <a:bodyPr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sk-SK" sz="1200" b="1" dirty="0">
                  <a:solidFill>
                    <a:srgbClr val="00B0F0"/>
                  </a:solidFill>
                </a:rPr>
                <a:t>J</a:t>
              </a:r>
              <a:r>
                <a:rPr lang="sk-SK" sz="1200" b="1" dirty="0">
                  <a:solidFill>
                    <a:schemeClr val="accent6">
                      <a:lumMod val="75000"/>
                    </a:schemeClr>
                  </a:solidFill>
                </a:rPr>
                <a:t>Á</a:t>
              </a:r>
            </a:p>
          </p:txBody>
        </p:sp>
      </p:grp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6A2F7FAD-F737-C319-BCC9-1964E1722A19}"/>
              </a:ext>
            </a:extLst>
          </p:cNvPr>
          <p:cNvSpPr txBox="1"/>
          <p:nvPr/>
        </p:nvSpPr>
        <p:spPr>
          <a:xfrm>
            <a:off x="10055418" y="5587600"/>
            <a:ext cx="2276193" cy="350865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b="1" dirty="0">
                <a:solidFill>
                  <a:schemeClr val="bg1"/>
                </a:solidFill>
              </a:rPr>
              <a:t>příjmy z výživného </a:t>
            </a:r>
            <a:br>
              <a:rPr lang="cs-CZ" sz="1200" b="1" dirty="0">
                <a:solidFill>
                  <a:schemeClr val="bg1"/>
                </a:solidFill>
              </a:rPr>
            </a:br>
            <a:r>
              <a:rPr lang="cs-CZ" sz="1200" b="1" dirty="0">
                <a:solidFill>
                  <a:schemeClr val="bg1"/>
                </a:solidFill>
              </a:rPr>
              <a:t>jsou nízké</a:t>
            </a:r>
          </a:p>
        </p:txBody>
      </p:sp>
      <p:grpSp>
        <p:nvGrpSpPr>
          <p:cNvPr id="30" name="Skupina 29">
            <a:extLst>
              <a:ext uri="{FF2B5EF4-FFF2-40B4-BE49-F238E27FC236}">
                <a16:creationId xmlns:a16="http://schemas.microsoft.com/office/drawing/2014/main" id="{93ED2AE6-B26C-891D-8B9C-4890DAEE67C2}"/>
              </a:ext>
            </a:extLst>
          </p:cNvPr>
          <p:cNvGrpSpPr/>
          <p:nvPr/>
        </p:nvGrpSpPr>
        <p:grpSpPr>
          <a:xfrm>
            <a:off x="10179139" y="4211561"/>
            <a:ext cx="1665027" cy="1515990"/>
            <a:chOff x="4839406" y="5177416"/>
            <a:chExt cx="1665027" cy="1515990"/>
          </a:xfrm>
        </p:grpSpPr>
        <p:graphicFrame>
          <p:nvGraphicFramePr>
            <p:cNvPr id="31" name="Graf 30">
              <a:extLst>
                <a:ext uri="{FF2B5EF4-FFF2-40B4-BE49-F238E27FC236}">
                  <a16:creationId xmlns:a16="http://schemas.microsoft.com/office/drawing/2014/main" id="{77F7BC1F-0973-625C-1DE4-92D5C94E85B2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191155642"/>
                </p:ext>
              </p:extLst>
            </p:nvPr>
          </p:nvGraphicFramePr>
          <p:xfrm>
            <a:off x="4839406" y="5177416"/>
            <a:ext cx="1665027" cy="151599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32" name="TextovéPole 31">
              <a:extLst>
                <a:ext uri="{FF2B5EF4-FFF2-40B4-BE49-F238E27FC236}">
                  <a16:creationId xmlns:a16="http://schemas.microsoft.com/office/drawing/2014/main" id="{05123797-0AD5-EAC7-0135-EAC548814BAB}"/>
                </a:ext>
              </a:extLst>
            </p:cNvPr>
            <p:cNvSpPr txBox="1"/>
            <p:nvPr/>
          </p:nvSpPr>
          <p:spPr>
            <a:xfrm>
              <a:off x="6361058" y="5738249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respondentka</a:t>
              </a:r>
            </a:p>
          </p:txBody>
        </p:sp>
        <p:sp>
          <p:nvSpPr>
            <p:cNvPr id="33" name="TextovéPole 32">
              <a:extLst>
                <a:ext uri="{FF2B5EF4-FFF2-40B4-BE49-F238E27FC236}">
                  <a16:creationId xmlns:a16="http://schemas.microsoft.com/office/drawing/2014/main" id="{4B6DCAC5-A73A-D14F-2272-38397F8420C2}"/>
                </a:ext>
              </a:extLst>
            </p:cNvPr>
            <p:cNvSpPr txBox="1"/>
            <p:nvPr/>
          </p:nvSpPr>
          <p:spPr>
            <a:xfrm>
              <a:off x="5237169" y="5738249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respondent</a:t>
              </a:r>
            </a:p>
          </p:txBody>
        </p:sp>
      </p:grp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431F8E43-BF74-21F7-AAAC-4C445FEEBF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8538447"/>
              </p:ext>
            </p:extLst>
          </p:nvPr>
        </p:nvGraphicFramePr>
        <p:xfrm>
          <a:off x="609592" y="718255"/>
          <a:ext cx="5267144" cy="54214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Nadpis 1">
            <a:extLst>
              <a:ext uri="{FF2B5EF4-FFF2-40B4-BE49-F238E27FC236}">
                <a16:creationId xmlns:a16="http://schemas.microsoft.com/office/drawing/2014/main" id="{C434191F-2575-C4F4-D2C0-4685B2516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17" y="294200"/>
            <a:ext cx="10144221" cy="590400"/>
          </a:xfrm>
        </p:spPr>
        <p:txBody>
          <a:bodyPr anchor="t"/>
          <a:lstStyle/>
          <a:p>
            <a:r>
              <a:rPr lang="cs-CZ" sz="1200" dirty="0"/>
              <a:t>QU. </a:t>
            </a:r>
            <a:r>
              <a:rPr lang="cs-CZ" sz="1200" b="1" dirty="0"/>
              <a:t>Jak vnímá </a:t>
            </a:r>
            <a:r>
              <a:rPr lang="cs-CZ" sz="1200" dirty="0"/>
              <a:t>Váš /Vaše stávající partner/</a:t>
            </a:r>
            <a:r>
              <a:rPr lang="cs-CZ" sz="1200" dirty="0" err="1"/>
              <a:t>ka</a:t>
            </a:r>
            <a:r>
              <a:rPr lang="cs-CZ" sz="1200" b="1" dirty="0"/>
              <a:t> výši výživného a další příjmy</a:t>
            </a:r>
            <a:r>
              <a:rPr lang="cs-CZ" sz="1200" dirty="0"/>
              <a:t>, které </a:t>
            </a:r>
            <a:r>
              <a:rPr lang="cs-CZ" sz="1200" b="1" dirty="0"/>
              <a:t>dostáváte</a:t>
            </a:r>
            <a:r>
              <a:rPr lang="cs-CZ" sz="1200" dirty="0"/>
              <a:t> na svoje dítě/děti </a:t>
            </a:r>
            <a:br>
              <a:rPr lang="cs-CZ" sz="1200" dirty="0"/>
            </a:br>
            <a:r>
              <a:rPr lang="cs-CZ" sz="1200" dirty="0"/>
              <a:t>z předchozího vztahu? </a:t>
            </a:r>
            <a:br>
              <a:rPr lang="cs-CZ" sz="1200" dirty="0"/>
            </a:br>
            <a:r>
              <a:rPr lang="cs-CZ" sz="1200" dirty="0"/>
              <a:t>QW. </a:t>
            </a:r>
            <a:r>
              <a:rPr lang="cs-CZ" sz="1200" b="1" dirty="0"/>
              <a:t>Jak vnímáte výši výživného a další příjmy, které dostává </a:t>
            </a:r>
            <a:r>
              <a:rPr lang="cs-CZ" sz="1200" dirty="0"/>
              <a:t>Váš / Vaše současný/á partner/</a:t>
            </a:r>
            <a:r>
              <a:rPr lang="cs-CZ" sz="1200" dirty="0" err="1"/>
              <a:t>ka</a:t>
            </a:r>
            <a:r>
              <a:rPr lang="cs-CZ" sz="1200" dirty="0"/>
              <a:t> na svoje dítě/děti z předchozího vztahu?</a:t>
            </a:r>
          </a:p>
        </p:txBody>
      </p:sp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id="{7406E30D-ADDE-5817-A049-CB73B107E0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37823078"/>
              </p:ext>
            </p:extLst>
          </p:nvPr>
        </p:nvGraphicFramePr>
        <p:xfrm>
          <a:off x="6321287" y="718255"/>
          <a:ext cx="5267144" cy="54214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" name="TextovéPole 1">
            <a:extLst>
              <a:ext uri="{FF2B5EF4-FFF2-40B4-BE49-F238E27FC236}">
                <a16:creationId xmlns:a16="http://schemas.microsoft.com/office/drawing/2014/main" id="{01F25A48-A9F6-C309-FBCA-A67A7C01C68E}"/>
              </a:ext>
            </a:extLst>
          </p:cNvPr>
          <p:cNvSpPr txBox="1"/>
          <p:nvPr/>
        </p:nvSpPr>
        <p:spPr>
          <a:xfrm>
            <a:off x="8014544" y="6097816"/>
            <a:ext cx="993056" cy="1965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cs-CZ" sz="800" b="0" i="0" u="none" strike="noStrike" dirty="0">
                <a:solidFill>
                  <a:schemeClr val="bg1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n = 69; Báze: partneři</a:t>
            </a:r>
            <a:r>
              <a:rPr lang="cs-CZ" sz="800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, </a:t>
            </a:r>
            <a:r>
              <a:rPr lang="cs-CZ" sz="800" dirty="0">
                <a:solidFill>
                  <a:schemeClr val="bg1"/>
                </a:solidFill>
              </a:rPr>
              <a:t>kteří pobírají výživné a další příjmy </a:t>
            </a:r>
          </a:p>
          <a:p>
            <a:r>
              <a:rPr lang="cs-CZ" sz="800" dirty="0">
                <a:solidFill>
                  <a:schemeClr val="bg1"/>
                </a:solidFill>
              </a:rPr>
              <a:t>pro svoje děti z předchozího vztahu a respondent příjmy zná</a:t>
            </a:r>
            <a:endParaRPr lang="cs-CZ" sz="800" dirty="0">
              <a:solidFill>
                <a:schemeClr val="bg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6" name="TextovéPole 1">
            <a:extLst>
              <a:ext uri="{FF2B5EF4-FFF2-40B4-BE49-F238E27FC236}">
                <a16:creationId xmlns:a16="http://schemas.microsoft.com/office/drawing/2014/main" id="{8A64FD1F-BDB4-1864-09AF-1DCB83B09823}"/>
              </a:ext>
            </a:extLst>
          </p:cNvPr>
          <p:cNvSpPr txBox="1"/>
          <p:nvPr/>
        </p:nvSpPr>
        <p:spPr>
          <a:xfrm>
            <a:off x="898117" y="6097816"/>
            <a:ext cx="993056" cy="1965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cs-CZ" sz="800" b="0" i="0" u="none" strike="noStrike" dirty="0">
                <a:solidFill>
                  <a:schemeClr val="bg1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n = 118; Báze: </a:t>
            </a:r>
            <a:r>
              <a:rPr lang="cs-CZ" sz="800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respondenti, </a:t>
            </a:r>
            <a:r>
              <a:rPr lang="cs-CZ" sz="800" dirty="0">
                <a:solidFill>
                  <a:schemeClr val="bg1"/>
                </a:solidFill>
              </a:rPr>
              <a:t>kteří pobírají výživné a další příjmy </a:t>
            </a:r>
          </a:p>
          <a:p>
            <a:r>
              <a:rPr lang="cs-CZ" sz="800" dirty="0">
                <a:solidFill>
                  <a:schemeClr val="bg1"/>
                </a:solidFill>
              </a:rPr>
              <a:t>pro svoje děti z předchozího vztahu a partner příjmy zná</a:t>
            </a:r>
            <a:endParaRPr lang="cs-CZ" sz="800" dirty="0">
              <a:solidFill>
                <a:schemeClr val="bg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68FDD062-1564-2D8D-FB8E-9D22175EA5B6}"/>
              </a:ext>
            </a:extLst>
          </p:cNvPr>
          <p:cNvSpPr txBox="1"/>
          <p:nvPr/>
        </p:nvSpPr>
        <p:spPr>
          <a:xfrm>
            <a:off x="2478157" y="3089972"/>
            <a:ext cx="1729408" cy="1214179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b="1" noProof="0" dirty="0">
                <a:solidFill>
                  <a:schemeClr val="bg1"/>
                </a:solidFill>
              </a:rPr>
              <a:t>vnímání partnera/</a:t>
            </a:r>
            <a:r>
              <a:rPr lang="cs-CZ" b="1" noProof="0" dirty="0" err="1">
                <a:solidFill>
                  <a:schemeClr val="bg1"/>
                </a:solidFill>
              </a:rPr>
              <a:t>ky</a:t>
            </a:r>
            <a:br>
              <a:rPr lang="cs-CZ" b="1" noProof="0" dirty="0">
                <a:solidFill>
                  <a:schemeClr val="bg1"/>
                </a:solidFill>
              </a:rPr>
            </a:br>
            <a:r>
              <a:rPr lang="cs-CZ" b="1" noProof="0" dirty="0">
                <a:solidFill>
                  <a:srgbClr val="007FAD"/>
                </a:solidFill>
              </a:rPr>
              <a:t>výše příjmů </a:t>
            </a:r>
            <a:br>
              <a:rPr lang="cs-CZ" b="1" noProof="0" dirty="0">
                <a:solidFill>
                  <a:srgbClr val="007FAD"/>
                </a:solidFill>
              </a:rPr>
            </a:br>
            <a:r>
              <a:rPr lang="cs-CZ" b="1" noProof="0" dirty="0">
                <a:solidFill>
                  <a:schemeClr val="bg1"/>
                </a:solidFill>
              </a:rPr>
              <a:t>na dítě / děti</a:t>
            </a:r>
            <a:br>
              <a:rPr lang="cs-CZ" b="1" noProof="0" dirty="0">
                <a:solidFill>
                  <a:schemeClr val="bg1"/>
                </a:solidFill>
              </a:rPr>
            </a:br>
            <a:r>
              <a:rPr lang="cs-CZ" b="1" noProof="0" dirty="0">
                <a:solidFill>
                  <a:srgbClr val="007FAD"/>
                </a:solidFill>
              </a:rPr>
              <a:t>respondenta/</a:t>
            </a:r>
            <a:r>
              <a:rPr lang="cs-CZ" b="1" noProof="0" dirty="0" err="1">
                <a:solidFill>
                  <a:srgbClr val="007FAD"/>
                </a:solidFill>
              </a:rPr>
              <a:t>ky</a:t>
            </a:r>
            <a:endParaRPr lang="cs-CZ" b="1" noProof="0" dirty="0">
              <a:solidFill>
                <a:schemeClr val="bg1"/>
              </a:solidFill>
            </a:endParaRP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8F2F4362-1C7F-DCC5-70C3-5672B9DE6FBF}"/>
              </a:ext>
            </a:extLst>
          </p:cNvPr>
          <p:cNvSpPr txBox="1"/>
          <p:nvPr/>
        </p:nvSpPr>
        <p:spPr>
          <a:xfrm>
            <a:off x="8177837" y="3094688"/>
            <a:ext cx="1742661" cy="1214179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b="1" noProof="0">
                <a:solidFill>
                  <a:schemeClr val="bg1"/>
                </a:solidFill>
              </a:rPr>
              <a:t>vnímání respondenta/</a:t>
            </a:r>
            <a:r>
              <a:rPr lang="cs-CZ" b="1" noProof="0" dirty="0" err="1">
                <a:solidFill>
                  <a:schemeClr val="bg1"/>
                </a:solidFill>
              </a:rPr>
              <a:t>ky</a:t>
            </a:r>
            <a:r>
              <a:rPr lang="cs-CZ" b="1" noProof="0" dirty="0" err="1">
                <a:solidFill>
                  <a:srgbClr val="007FAD"/>
                </a:solidFill>
              </a:rPr>
              <a:t>výše</a:t>
            </a:r>
            <a:r>
              <a:rPr lang="cs-CZ" b="1" noProof="0" dirty="0">
                <a:solidFill>
                  <a:schemeClr val="bg1"/>
                </a:solidFill>
              </a:rPr>
              <a:t> </a:t>
            </a:r>
            <a:r>
              <a:rPr lang="cs-CZ" b="1" noProof="0" dirty="0">
                <a:solidFill>
                  <a:srgbClr val="007FAD"/>
                </a:solidFill>
              </a:rPr>
              <a:t>příjmů </a:t>
            </a:r>
            <a:br>
              <a:rPr lang="cs-CZ" b="1" noProof="0" dirty="0">
                <a:solidFill>
                  <a:srgbClr val="007FAD"/>
                </a:solidFill>
              </a:rPr>
            </a:br>
            <a:r>
              <a:rPr lang="cs-CZ" b="1" noProof="0" dirty="0">
                <a:solidFill>
                  <a:schemeClr val="bg1"/>
                </a:solidFill>
              </a:rPr>
              <a:t>na dítě / děti</a:t>
            </a:r>
            <a:br>
              <a:rPr lang="cs-CZ" b="1" noProof="0" dirty="0">
                <a:solidFill>
                  <a:schemeClr val="bg1"/>
                </a:solidFill>
              </a:rPr>
            </a:br>
            <a:r>
              <a:rPr lang="cs-CZ" b="1" noProof="0" dirty="0">
                <a:solidFill>
                  <a:srgbClr val="007FAD"/>
                </a:solidFill>
              </a:rPr>
              <a:t>partnera/</a:t>
            </a:r>
            <a:r>
              <a:rPr lang="cs-CZ" b="1" noProof="0" dirty="0" err="1">
                <a:solidFill>
                  <a:srgbClr val="007FAD"/>
                </a:solidFill>
              </a:rPr>
              <a:t>ky</a:t>
            </a:r>
            <a:endParaRPr lang="cs-CZ" b="1" noProof="0" dirty="0">
              <a:solidFill>
                <a:schemeClr val="bg1"/>
              </a:solidFill>
            </a:endParaRPr>
          </a:p>
        </p:txBody>
      </p:sp>
      <p:grpSp>
        <p:nvGrpSpPr>
          <p:cNvPr id="18" name="Skupina 17">
            <a:extLst>
              <a:ext uri="{FF2B5EF4-FFF2-40B4-BE49-F238E27FC236}">
                <a16:creationId xmlns:a16="http://schemas.microsoft.com/office/drawing/2014/main" id="{D4D590E5-B6FB-8F97-2D70-0B5FE5C61C29}"/>
              </a:ext>
            </a:extLst>
          </p:cNvPr>
          <p:cNvGrpSpPr/>
          <p:nvPr/>
        </p:nvGrpSpPr>
        <p:grpSpPr>
          <a:xfrm>
            <a:off x="4685631" y="5177416"/>
            <a:ext cx="2382210" cy="1585524"/>
            <a:chOff x="4685631" y="5177416"/>
            <a:chExt cx="2382210" cy="1585524"/>
          </a:xfrm>
        </p:grpSpPr>
        <p:sp>
          <p:nvSpPr>
            <p:cNvPr id="19" name="TextovéPole 18">
              <a:extLst>
                <a:ext uri="{FF2B5EF4-FFF2-40B4-BE49-F238E27FC236}">
                  <a16:creationId xmlns:a16="http://schemas.microsoft.com/office/drawing/2014/main" id="{A05C392F-FF37-B94F-F1CF-819EF570788C}"/>
                </a:ext>
              </a:extLst>
            </p:cNvPr>
            <p:cNvSpPr txBox="1"/>
            <p:nvPr/>
          </p:nvSpPr>
          <p:spPr>
            <a:xfrm>
              <a:off x="4685631" y="6569041"/>
              <a:ext cx="2382210" cy="193899"/>
            </a:xfrm>
            <a:prstGeom prst="rect">
              <a:avLst/>
            </a:prstGeom>
            <a:noFill/>
          </p:spPr>
          <p:txBody>
            <a:bodyPr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1200" b="1" dirty="0">
                  <a:solidFill>
                    <a:schemeClr val="bg1"/>
                  </a:solidFill>
                </a:rPr>
                <a:t>příjmy z </a:t>
              </a:r>
              <a:r>
                <a:rPr lang="cs-CZ" sz="1200" b="1" noProof="0" dirty="0">
                  <a:solidFill>
                    <a:schemeClr val="bg1"/>
                  </a:solidFill>
                </a:rPr>
                <a:t>výživného jsou </a:t>
              </a:r>
              <a:r>
                <a:rPr lang="cs-CZ" sz="1200" b="1" dirty="0">
                  <a:solidFill>
                    <a:schemeClr val="bg1"/>
                  </a:solidFill>
                </a:rPr>
                <a:t>nízké </a:t>
              </a:r>
              <a:endParaRPr lang="cs-CZ" sz="1200" b="1" noProof="0" dirty="0">
                <a:solidFill>
                  <a:schemeClr val="bg1"/>
                </a:solidFill>
              </a:endParaRPr>
            </a:p>
          </p:txBody>
        </p:sp>
        <p:graphicFrame>
          <p:nvGraphicFramePr>
            <p:cNvPr id="20" name="Graf 19">
              <a:extLst>
                <a:ext uri="{FF2B5EF4-FFF2-40B4-BE49-F238E27FC236}">
                  <a16:creationId xmlns:a16="http://schemas.microsoft.com/office/drawing/2014/main" id="{0F4F0F49-4D20-18AC-255E-64785B1FA225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169246532"/>
                </p:ext>
              </p:extLst>
            </p:nvPr>
          </p:nvGraphicFramePr>
          <p:xfrm>
            <a:off x="4849513" y="5177416"/>
            <a:ext cx="1665027" cy="151599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</p:grpSp>
      <p:grpSp>
        <p:nvGrpSpPr>
          <p:cNvPr id="21" name="Skupina 20">
            <a:extLst>
              <a:ext uri="{FF2B5EF4-FFF2-40B4-BE49-F238E27FC236}">
                <a16:creationId xmlns:a16="http://schemas.microsoft.com/office/drawing/2014/main" id="{9CFF23DD-BCEB-E287-1912-75C532D8148B}"/>
              </a:ext>
            </a:extLst>
          </p:cNvPr>
          <p:cNvGrpSpPr/>
          <p:nvPr/>
        </p:nvGrpSpPr>
        <p:grpSpPr>
          <a:xfrm flipH="1">
            <a:off x="886624" y="3140632"/>
            <a:ext cx="993056" cy="1128276"/>
            <a:chOff x="3849805" y="1434379"/>
            <a:chExt cx="1033576" cy="1114172"/>
          </a:xfrm>
        </p:grpSpPr>
        <p:pic>
          <p:nvPicPr>
            <p:cNvPr id="22" name="Obrázek 21">
              <a:extLst>
                <a:ext uri="{FF2B5EF4-FFF2-40B4-BE49-F238E27FC236}">
                  <a16:creationId xmlns:a16="http://schemas.microsoft.com/office/drawing/2014/main" id="{DFDD4C6A-67DB-6161-75D1-3BA72F0F79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7689" r="55406"/>
            <a:stretch>
              <a:fillRect/>
            </a:stretch>
          </p:blipFill>
          <p:spPr>
            <a:xfrm>
              <a:off x="3849805" y="1570000"/>
              <a:ext cx="1033576" cy="978551"/>
            </a:xfrm>
            <a:prstGeom prst="rect">
              <a:avLst/>
            </a:prstGeom>
          </p:spPr>
        </p:pic>
        <p:sp>
          <p:nvSpPr>
            <p:cNvPr id="23" name="TextovéPole 22">
              <a:extLst>
                <a:ext uri="{FF2B5EF4-FFF2-40B4-BE49-F238E27FC236}">
                  <a16:creationId xmlns:a16="http://schemas.microsoft.com/office/drawing/2014/main" id="{6A9D306D-7259-587F-52BD-68655FE2E360}"/>
                </a:ext>
              </a:extLst>
            </p:cNvPr>
            <p:cNvSpPr txBox="1"/>
            <p:nvPr/>
          </p:nvSpPr>
          <p:spPr>
            <a:xfrm>
              <a:off x="4017763" y="1434379"/>
              <a:ext cx="629478" cy="193899"/>
            </a:xfrm>
            <a:prstGeom prst="rect">
              <a:avLst/>
            </a:prstGeom>
            <a:noFill/>
          </p:spPr>
          <p:txBody>
            <a:bodyPr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sk-SK" sz="1200" b="1" dirty="0">
                  <a:solidFill>
                    <a:srgbClr val="00B0F0"/>
                  </a:solidFill>
                </a:rPr>
                <a:t>ON</a:t>
              </a:r>
              <a:r>
                <a:rPr lang="sk-SK" sz="1200" b="1" dirty="0">
                  <a:solidFill>
                    <a:schemeClr val="bg1"/>
                  </a:solidFill>
                </a:rPr>
                <a:t>/</a:t>
              </a:r>
              <a:r>
                <a:rPr lang="sk-SK" sz="1200" b="1" dirty="0">
                  <a:solidFill>
                    <a:schemeClr val="accent6">
                      <a:lumMod val="75000"/>
                    </a:schemeClr>
                  </a:solidFill>
                </a:rPr>
                <a:t>A</a:t>
              </a:r>
            </a:p>
          </p:txBody>
        </p:sp>
      </p:grpSp>
      <p:grpSp>
        <p:nvGrpSpPr>
          <p:cNvPr id="24" name="Skupina 23">
            <a:extLst>
              <a:ext uri="{FF2B5EF4-FFF2-40B4-BE49-F238E27FC236}">
                <a16:creationId xmlns:a16="http://schemas.microsoft.com/office/drawing/2014/main" id="{CB9E5E60-DA67-F189-E389-6FB66A976E85}"/>
              </a:ext>
            </a:extLst>
          </p:cNvPr>
          <p:cNvGrpSpPr/>
          <p:nvPr/>
        </p:nvGrpSpPr>
        <p:grpSpPr>
          <a:xfrm>
            <a:off x="214653" y="4061033"/>
            <a:ext cx="1665027" cy="1595418"/>
            <a:chOff x="4839406" y="5177416"/>
            <a:chExt cx="1665027" cy="1595418"/>
          </a:xfrm>
        </p:grpSpPr>
        <p:graphicFrame>
          <p:nvGraphicFramePr>
            <p:cNvPr id="25" name="Graf 24">
              <a:extLst>
                <a:ext uri="{FF2B5EF4-FFF2-40B4-BE49-F238E27FC236}">
                  <a16:creationId xmlns:a16="http://schemas.microsoft.com/office/drawing/2014/main" id="{034A1882-2151-CC5A-715D-978F95396FAC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653094044"/>
                </p:ext>
              </p:extLst>
            </p:nvPr>
          </p:nvGraphicFramePr>
          <p:xfrm>
            <a:off x="4839406" y="5177416"/>
            <a:ext cx="1665027" cy="151599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26" name="TextovéPole 25">
              <a:extLst>
                <a:ext uri="{FF2B5EF4-FFF2-40B4-BE49-F238E27FC236}">
                  <a16:creationId xmlns:a16="http://schemas.microsoft.com/office/drawing/2014/main" id="{EACA961A-8156-4A25-DF08-1F85FDBEA271}"/>
                </a:ext>
              </a:extLst>
            </p:cNvPr>
            <p:cNvSpPr txBox="1"/>
            <p:nvPr/>
          </p:nvSpPr>
          <p:spPr>
            <a:xfrm>
              <a:off x="6374984" y="5900567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partnerka</a:t>
              </a:r>
            </a:p>
          </p:txBody>
        </p:sp>
        <p:sp>
          <p:nvSpPr>
            <p:cNvPr id="27" name="TextovéPole 26">
              <a:extLst>
                <a:ext uri="{FF2B5EF4-FFF2-40B4-BE49-F238E27FC236}">
                  <a16:creationId xmlns:a16="http://schemas.microsoft.com/office/drawing/2014/main" id="{832DCD8D-4F70-D764-F031-C02ECD1F659F}"/>
                </a:ext>
              </a:extLst>
            </p:cNvPr>
            <p:cNvSpPr txBox="1"/>
            <p:nvPr/>
          </p:nvSpPr>
          <p:spPr>
            <a:xfrm>
              <a:off x="5240662" y="5960203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partner</a:t>
              </a:r>
            </a:p>
          </p:txBody>
        </p:sp>
      </p:grp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6F2BA0D1-93C0-2ABC-B58B-802369D5A3F6}"/>
              </a:ext>
            </a:extLst>
          </p:cNvPr>
          <p:cNvSpPr txBox="1"/>
          <p:nvPr/>
        </p:nvSpPr>
        <p:spPr>
          <a:xfrm>
            <a:off x="51313" y="5429315"/>
            <a:ext cx="2276193" cy="350865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b="1" dirty="0">
                <a:solidFill>
                  <a:schemeClr val="bg1"/>
                </a:solidFill>
              </a:rPr>
              <a:t>příjmy z výživného </a:t>
            </a:r>
            <a:br>
              <a:rPr lang="cs-CZ" sz="1200" b="1" dirty="0">
                <a:solidFill>
                  <a:schemeClr val="bg1"/>
                </a:solidFill>
              </a:rPr>
            </a:br>
            <a:r>
              <a:rPr lang="cs-CZ" sz="1200" b="1" dirty="0">
                <a:solidFill>
                  <a:schemeClr val="bg1"/>
                </a:solidFill>
              </a:rPr>
              <a:t>jsou nízké</a:t>
            </a:r>
          </a:p>
        </p:txBody>
      </p:sp>
    </p:spTree>
    <p:extLst>
      <p:ext uri="{BB962C8B-B14F-4D97-AF65-F5344CB8AC3E}">
        <p14:creationId xmlns:p14="http://schemas.microsoft.com/office/powerpoint/2010/main" val="6378553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E75856-3FCE-3306-1526-F03674BC46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2E7A89-2E55-D57C-064A-3BB0072760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5752" y="2710361"/>
            <a:ext cx="11323733" cy="2478290"/>
          </a:xfrm>
        </p:spPr>
        <p:txBody>
          <a:bodyPr/>
          <a:lstStyle/>
          <a:p>
            <a:r>
              <a:rPr lang="cs-CZ" b="1" dirty="0">
                <a:solidFill>
                  <a:srgbClr val="FFC3A9"/>
                </a:solidFill>
              </a:rPr>
              <a:t>Znalost</a:t>
            </a:r>
            <a:r>
              <a:rPr lang="cs-CZ" sz="4400" dirty="0"/>
              <a:t> </a:t>
            </a:r>
            <a:br>
              <a:rPr lang="cs-CZ" sz="4400" dirty="0"/>
            </a:br>
            <a:r>
              <a:rPr lang="cs-CZ" sz="4400" b="1" dirty="0">
                <a:solidFill>
                  <a:srgbClr val="FFC3A9"/>
                </a:solidFill>
              </a:rPr>
              <a:t>výše dárků a úhrad</a:t>
            </a:r>
            <a:r>
              <a:rPr lang="cs-CZ" sz="4400" dirty="0"/>
              <a:t>, které ten druhý platí na dítě / děti </a:t>
            </a:r>
            <a:br>
              <a:rPr lang="cs-CZ" sz="4400" dirty="0"/>
            </a:br>
            <a:r>
              <a:rPr lang="cs-CZ" sz="4400" dirty="0"/>
              <a:t>z předchozího vztahu?</a:t>
            </a:r>
          </a:p>
        </p:txBody>
      </p:sp>
    </p:spTree>
    <p:extLst>
      <p:ext uri="{BB962C8B-B14F-4D97-AF65-F5344CB8AC3E}">
        <p14:creationId xmlns:p14="http://schemas.microsoft.com/office/powerpoint/2010/main" val="34050995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7D36DC-CAB2-9563-2F71-03ED7FC87F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4DA9B7AC-14F3-274B-D522-3C9744B6F8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1016647"/>
              </p:ext>
            </p:extLst>
          </p:nvPr>
        </p:nvGraphicFramePr>
        <p:xfrm>
          <a:off x="622842" y="977548"/>
          <a:ext cx="5035826" cy="51621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Nadpis 1">
            <a:extLst>
              <a:ext uri="{FF2B5EF4-FFF2-40B4-BE49-F238E27FC236}">
                <a16:creationId xmlns:a16="http://schemas.microsoft.com/office/drawing/2014/main" id="{A586513E-BDD8-5382-E3B3-82C1F62B6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17" y="294200"/>
            <a:ext cx="10144221" cy="590400"/>
          </a:xfrm>
        </p:spPr>
        <p:txBody>
          <a:bodyPr anchor="t"/>
          <a:lstStyle/>
          <a:p>
            <a:br>
              <a:rPr lang="cs-CZ" sz="1200" dirty="0"/>
            </a:br>
            <a:br>
              <a:rPr lang="cs-CZ" sz="1200" dirty="0"/>
            </a:br>
            <a:r>
              <a:rPr lang="cs-CZ" sz="1200" dirty="0"/>
              <a:t>Q9e. </a:t>
            </a:r>
            <a:r>
              <a:rPr lang="cs-CZ" sz="1200" b="1" dirty="0"/>
              <a:t>Ví</a:t>
            </a:r>
            <a:r>
              <a:rPr lang="cs-CZ" sz="1200" dirty="0"/>
              <a:t> Váš / Vaše stávající partner/</a:t>
            </a:r>
            <a:r>
              <a:rPr lang="cs-CZ" sz="1200" dirty="0" err="1"/>
              <a:t>ka</a:t>
            </a:r>
            <a:r>
              <a:rPr lang="cs-CZ" sz="1200" dirty="0"/>
              <a:t>, manžel/</a:t>
            </a:r>
            <a:r>
              <a:rPr lang="cs-CZ" sz="1200" dirty="0" err="1"/>
              <a:t>ka</a:t>
            </a:r>
            <a:r>
              <a:rPr lang="cs-CZ" sz="1200" dirty="0"/>
              <a:t>, </a:t>
            </a:r>
            <a:r>
              <a:rPr lang="cs-CZ" sz="1200" b="1" dirty="0"/>
              <a:t>v jaké hodnotě jsou dárky a jakékoliv úhrady </a:t>
            </a:r>
            <a:r>
              <a:rPr lang="cs-CZ" sz="1200" dirty="0"/>
              <a:t>pro vaše vlastní dítě/děti? </a:t>
            </a:r>
            <a:br>
              <a:rPr lang="cs-CZ" sz="1200" dirty="0"/>
            </a:br>
            <a:r>
              <a:rPr lang="cs-CZ" sz="1200" dirty="0"/>
              <a:t>Q9m. </a:t>
            </a:r>
            <a:r>
              <a:rPr lang="cs-CZ" sz="1200" b="1" dirty="0"/>
              <a:t>Víte</a:t>
            </a:r>
            <a:r>
              <a:rPr lang="cs-CZ" sz="1200" dirty="0"/>
              <a:t>, </a:t>
            </a:r>
            <a:r>
              <a:rPr lang="cs-CZ" sz="1200" b="1" dirty="0"/>
              <a:t>v jaké hodnotě jsou dárky a jakékoliv úhrady</a:t>
            </a:r>
            <a:r>
              <a:rPr lang="cs-CZ" sz="1200" dirty="0"/>
              <a:t>, které platí Váš / Vaše stávající partner/</a:t>
            </a:r>
            <a:r>
              <a:rPr lang="cs-CZ" sz="1200" dirty="0" err="1"/>
              <a:t>ka</a:t>
            </a:r>
            <a:r>
              <a:rPr lang="cs-CZ" sz="1200" dirty="0"/>
              <a:t> pro svoje vlastní dítě/děti? </a:t>
            </a:r>
          </a:p>
        </p:txBody>
      </p:sp>
      <p:graphicFrame>
        <p:nvGraphicFramePr>
          <p:cNvPr id="10" name="Graf 9">
            <a:extLst>
              <a:ext uri="{FF2B5EF4-FFF2-40B4-BE49-F238E27FC236}">
                <a16:creationId xmlns:a16="http://schemas.microsoft.com/office/drawing/2014/main" id="{C915CF2C-93AA-D5F6-3114-31147AA73B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89622420"/>
              </p:ext>
            </p:extLst>
          </p:nvPr>
        </p:nvGraphicFramePr>
        <p:xfrm>
          <a:off x="6539945" y="977548"/>
          <a:ext cx="5035826" cy="51621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ovéPole 1">
            <a:extLst>
              <a:ext uri="{FF2B5EF4-FFF2-40B4-BE49-F238E27FC236}">
                <a16:creationId xmlns:a16="http://schemas.microsoft.com/office/drawing/2014/main" id="{A1ED1E9D-CA61-64B9-645D-5DE3C434938A}"/>
              </a:ext>
            </a:extLst>
          </p:cNvPr>
          <p:cNvSpPr txBox="1"/>
          <p:nvPr/>
        </p:nvSpPr>
        <p:spPr>
          <a:xfrm>
            <a:off x="6828470" y="6107214"/>
            <a:ext cx="949444" cy="187102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cs-CZ" sz="800" b="0" i="0" u="none" strike="noStrike" dirty="0">
                <a:solidFill>
                  <a:schemeClr val="bg1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n = </a:t>
            </a:r>
            <a:r>
              <a:rPr lang="cs-CZ" sz="800" dirty="0">
                <a:solidFill>
                  <a:schemeClr val="bg1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274</a:t>
            </a:r>
            <a:r>
              <a:rPr lang="cs-CZ" sz="800" b="0" i="0" u="none" strike="noStrike" dirty="0">
                <a:solidFill>
                  <a:schemeClr val="bg1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; Báze: partneř</a:t>
            </a:r>
            <a:r>
              <a:rPr lang="cs-CZ" sz="800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i, kteří dostávají nebo platí výživné</a:t>
            </a:r>
          </a:p>
        </p:txBody>
      </p:sp>
      <p:sp>
        <p:nvSpPr>
          <p:cNvPr id="12" name="TextovéPole 1">
            <a:extLst>
              <a:ext uri="{FF2B5EF4-FFF2-40B4-BE49-F238E27FC236}">
                <a16:creationId xmlns:a16="http://schemas.microsoft.com/office/drawing/2014/main" id="{1E4D2CEC-8327-23D8-9238-31AB38BCB11B}"/>
              </a:ext>
            </a:extLst>
          </p:cNvPr>
          <p:cNvSpPr txBox="1"/>
          <p:nvPr/>
        </p:nvSpPr>
        <p:spPr>
          <a:xfrm>
            <a:off x="911367" y="6107214"/>
            <a:ext cx="949444" cy="187102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cs-CZ" sz="800" b="0" i="0" u="none" strike="noStrike" dirty="0">
                <a:solidFill>
                  <a:schemeClr val="bg1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n = 6</a:t>
            </a:r>
            <a:r>
              <a:rPr lang="cs-CZ" sz="800" dirty="0">
                <a:solidFill>
                  <a:schemeClr val="bg1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23</a:t>
            </a:r>
            <a:r>
              <a:rPr lang="cs-CZ" sz="800" b="0" i="0" u="none" strike="noStrike" dirty="0">
                <a:solidFill>
                  <a:schemeClr val="bg1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; Báze:  </a:t>
            </a:r>
            <a:r>
              <a:rPr lang="cs-CZ" sz="800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respondenti, kteří dostávají nebo platí výživné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0AD38A0E-869C-EB8D-A28D-A603883F3D1D}"/>
              </a:ext>
            </a:extLst>
          </p:cNvPr>
          <p:cNvSpPr txBox="1"/>
          <p:nvPr/>
        </p:nvSpPr>
        <p:spPr>
          <a:xfrm>
            <a:off x="2317294" y="3300519"/>
            <a:ext cx="1892519" cy="978729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b="1" noProof="0" dirty="0">
                <a:solidFill>
                  <a:schemeClr val="bg1"/>
                </a:solidFill>
              </a:rPr>
              <a:t>zná partner/</a:t>
            </a:r>
            <a:r>
              <a:rPr lang="cs-CZ" b="1" noProof="0" dirty="0" err="1">
                <a:solidFill>
                  <a:schemeClr val="bg1"/>
                </a:solidFill>
              </a:rPr>
              <a:t>ka</a:t>
            </a:r>
            <a:br>
              <a:rPr lang="cs-CZ" b="1" dirty="0">
                <a:solidFill>
                  <a:schemeClr val="bg1"/>
                </a:solidFill>
              </a:rPr>
            </a:br>
            <a:r>
              <a:rPr lang="cs-CZ" b="1" noProof="0" dirty="0">
                <a:solidFill>
                  <a:srgbClr val="007FAD"/>
                </a:solidFill>
              </a:rPr>
              <a:t>výši výdajů</a:t>
            </a:r>
            <a:br>
              <a:rPr lang="cs-CZ" b="1" noProof="0" dirty="0">
                <a:solidFill>
                  <a:srgbClr val="007FAD"/>
                </a:solidFill>
              </a:rPr>
            </a:br>
            <a:r>
              <a:rPr lang="cs-CZ" b="1" noProof="0" dirty="0">
                <a:solidFill>
                  <a:schemeClr val="bg1"/>
                </a:solidFill>
              </a:rPr>
              <a:t>na dítě / děti</a:t>
            </a:r>
            <a:br>
              <a:rPr lang="cs-CZ" b="1" noProof="0" dirty="0">
                <a:solidFill>
                  <a:schemeClr val="bg1"/>
                </a:solidFill>
              </a:rPr>
            </a:br>
            <a:r>
              <a:rPr lang="cs-CZ" b="1" noProof="0" dirty="0">
                <a:solidFill>
                  <a:srgbClr val="007FAD"/>
                </a:solidFill>
              </a:rPr>
              <a:t>respondenta/</a:t>
            </a:r>
            <a:r>
              <a:rPr lang="cs-CZ" b="1" noProof="0" dirty="0" err="1">
                <a:solidFill>
                  <a:srgbClr val="007FAD"/>
                </a:solidFill>
              </a:rPr>
              <a:t>ky</a:t>
            </a:r>
            <a:r>
              <a:rPr lang="cs-CZ" b="1" noProof="0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59A07823-69A8-375D-026F-B5D2147F5293}"/>
              </a:ext>
            </a:extLst>
          </p:cNvPr>
          <p:cNvSpPr txBox="1"/>
          <p:nvPr/>
        </p:nvSpPr>
        <p:spPr>
          <a:xfrm>
            <a:off x="8310358" y="3156430"/>
            <a:ext cx="1742661" cy="1214179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b="1" noProof="0" dirty="0">
                <a:solidFill>
                  <a:schemeClr val="bg1"/>
                </a:solidFill>
              </a:rPr>
              <a:t>zná respondent/</a:t>
            </a:r>
            <a:r>
              <a:rPr lang="cs-CZ" b="1" noProof="0" dirty="0" err="1">
                <a:solidFill>
                  <a:schemeClr val="bg1"/>
                </a:solidFill>
              </a:rPr>
              <a:t>ka</a:t>
            </a:r>
            <a:br>
              <a:rPr lang="cs-CZ" b="1" dirty="0">
                <a:solidFill>
                  <a:schemeClr val="bg1"/>
                </a:solidFill>
              </a:rPr>
            </a:br>
            <a:r>
              <a:rPr lang="cs-CZ" b="1" noProof="0" dirty="0">
                <a:solidFill>
                  <a:srgbClr val="007FAD"/>
                </a:solidFill>
              </a:rPr>
              <a:t>výši výdajů</a:t>
            </a:r>
            <a:br>
              <a:rPr lang="cs-CZ" b="1" noProof="0" dirty="0">
                <a:solidFill>
                  <a:srgbClr val="007FAD"/>
                </a:solidFill>
              </a:rPr>
            </a:br>
            <a:r>
              <a:rPr lang="cs-CZ" b="1" noProof="0" dirty="0">
                <a:solidFill>
                  <a:schemeClr val="bg1"/>
                </a:solidFill>
              </a:rPr>
              <a:t>na dítě / děti</a:t>
            </a:r>
            <a:br>
              <a:rPr lang="cs-CZ" b="1" noProof="0" dirty="0">
                <a:solidFill>
                  <a:schemeClr val="bg1"/>
                </a:solidFill>
              </a:rPr>
            </a:br>
            <a:r>
              <a:rPr lang="cs-CZ" b="1" noProof="0" dirty="0">
                <a:solidFill>
                  <a:srgbClr val="007FAD"/>
                </a:solidFill>
              </a:rPr>
              <a:t>partnera/</a:t>
            </a:r>
            <a:r>
              <a:rPr lang="cs-CZ" b="1" noProof="0" dirty="0" err="1">
                <a:solidFill>
                  <a:srgbClr val="007FAD"/>
                </a:solidFill>
              </a:rPr>
              <a:t>ky</a:t>
            </a:r>
            <a:r>
              <a:rPr lang="cs-CZ" b="1" noProof="0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2550B37B-B304-A0FC-C7E6-1821CDDEFDB8}"/>
              </a:ext>
            </a:extLst>
          </p:cNvPr>
          <p:cNvSpPr txBox="1"/>
          <p:nvPr/>
        </p:nvSpPr>
        <p:spPr>
          <a:xfrm>
            <a:off x="4256509" y="4968310"/>
            <a:ext cx="1614224" cy="193899"/>
          </a:xfrm>
          <a:prstGeom prst="rect">
            <a:avLst/>
          </a:prstGeom>
          <a:noFill/>
        </p:spPr>
        <p:txBody>
          <a:bodyPr wrap="none" lIns="0" tIns="36576" rIns="0" bIns="0" rtlCol="0">
            <a:spAutoFit/>
          </a:bodyPr>
          <a:lstStyle/>
          <a:p>
            <a:pPr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sk-SK" sz="1200" dirty="0">
                <a:solidFill>
                  <a:srgbClr val="007FAD"/>
                </a:solidFill>
              </a:rPr>
              <a:t>„</a:t>
            </a:r>
            <a:r>
              <a:rPr lang="sk-SK" sz="1200" dirty="0" err="1">
                <a:solidFill>
                  <a:srgbClr val="007FAD"/>
                </a:solidFill>
              </a:rPr>
              <a:t>Sdílející</a:t>
            </a:r>
            <a:r>
              <a:rPr lang="sk-SK" sz="1200" dirty="0">
                <a:solidFill>
                  <a:srgbClr val="007FAD"/>
                </a:solidFill>
              </a:rPr>
              <a:t> partner“ 67 % 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97FE011D-2EF3-B714-2675-54AC16B4C5FC}"/>
              </a:ext>
            </a:extLst>
          </p:cNvPr>
          <p:cNvSpPr txBox="1"/>
          <p:nvPr/>
        </p:nvSpPr>
        <p:spPr>
          <a:xfrm>
            <a:off x="10119280" y="5742002"/>
            <a:ext cx="1614224" cy="193899"/>
          </a:xfrm>
          <a:prstGeom prst="rect">
            <a:avLst/>
          </a:prstGeom>
          <a:noFill/>
        </p:spPr>
        <p:txBody>
          <a:bodyPr wrap="none" lIns="0" tIns="36576" rIns="0" bIns="0" rtlCol="0">
            <a:spAutoFit/>
          </a:bodyPr>
          <a:lstStyle/>
          <a:p>
            <a:pPr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sk-SK" sz="1200" dirty="0">
                <a:solidFill>
                  <a:srgbClr val="007FAD"/>
                </a:solidFill>
              </a:rPr>
              <a:t>„</a:t>
            </a:r>
            <a:r>
              <a:rPr lang="sk-SK" sz="1200" dirty="0" err="1">
                <a:solidFill>
                  <a:srgbClr val="007FAD"/>
                </a:solidFill>
              </a:rPr>
              <a:t>Sdílející</a:t>
            </a:r>
            <a:r>
              <a:rPr lang="sk-SK" sz="1200" dirty="0">
                <a:solidFill>
                  <a:srgbClr val="007FAD"/>
                </a:solidFill>
              </a:rPr>
              <a:t> partner“ 61 % </a:t>
            </a:r>
          </a:p>
        </p:txBody>
      </p:sp>
      <p:grpSp>
        <p:nvGrpSpPr>
          <p:cNvPr id="20" name="Skupina 19">
            <a:extLst>
              <a:ext uri="{FF2B5EF4-FFF2-40B4-BE49-F238E27FC236}">
                <a16:creationId xmlns:a16="http://schemas.microsoft.com/office/drawing/2014/main" id="{C4BB9F24-D5E9-1184-7E8A-D574D7281E53}"/>
              </a:ext>
            </a:extLst>
          </p:cNvPr>
          <p:cNvGrpSpPr/>
          <p:nvPr/>
        </p:nvGrpSpPr>
        <p:grpSpPr>
          <a:xfrm>
            <a:off x="4527030" y="5177416"/>
            <a:ext cx="2243062" cy="1599970"/>
            <a:chOff x="4527030" y="5177416"/>
            <a:chExt cx="2243062" cy="1599970"/>
          </a:xfrm>
        </p:grpSpPr>
        <p:sp>
          <p:nvSpPr>
            <p:cNvPr id="18" name="TextovéPole 17">
              <a:extLst>
                <a:ext uri="{FF2B5EF4-FFF2-40B4-BE49-F238E27FC236}">
                  <a16:creationId xmlns:a16="http://schemas.microsoft.com/office/drawing/2014/main" id="{84CE7D99-90A5-D656-E5B2-7A42C1755CE8}"/>
                </a:ext>
              </a:extLst>
            </p:cNvPr>
            <p:cNvSpPr txBox="1"/>
            <p:nvPr/>
          </p:nvSpPr>
          <p:spPr>
            <a:xfrm>
              <a:off x="4527030" y="6583487"/>
              <a:ext cx="2243062" cy="193899"/>
            </a:xfrm>
            <a:prstGeom prst="rect">
              <a:avLst/>
            </a:prstGeom>
            <a:noFill/>
          </p:spPr>
          <p:txBody>
            <a:bodyPr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1200" b="1" noProof="0" dirty="0">
                  <a:solidFill>
                    <a:schemeClr val="bg1"/>
                  </a:solidFill>
                </a:rPr>
                <a:t>nezná výdaje na děti partnera</a:t>
              </a:r>
            </a:p>
          </p:txBody>
        </p:sp>
        <p:graphicFrame>
          <p:nvGraphicFramePr>
            <p:cNvPr id="19" name="Graf 18">
              <a:extLst>
                <a:ext uri="{FF2B5EF4-FFF2-40B4-BE49-F238E27FC236}">
                  <a16:creationId xmlns:a16="http://schemas.microsoft.com/office/drawing/2014/main" id="{F44B1ED7-5F1C-F43F-21A8-A5521585271F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135604282"/>
                </p:ext>
              </p:extLst>
            </p:nvPr>
          </p:nvGraphicFramePr>
          <p:xfrm>
            <a:off x="4839406" y="5177416"/>
            <a:ext cx="1665027" cy="151599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</p:grp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D77F7DE4-0098-6EAD-BD2C-5736A618A8A7}"/>
              </a:ext>
            </a:extLst>
          </p:cNvPr>
          <p:cNvGrpSpPr/>
          <p:nvPr/>
        </p:nvGrpSpPr>
        <p:grpSpPr>
          <a:xfrm>
            <a:off x="154128" y="1894713"/>
            <a:ext cx="1665027" cy="1595418"/>
            <a:chOff x="4839406" y="5177416"/>
            <a:chExt cx="1665027" cy="1595418"/>
          </a:xfrm>
        </p:grpSpPr>
        <p:graphicFrame>
          <p:nvGraphicFramePr>
            <p:cNvPr id="21" name="Graf 20">
              <a:extLst>
                <a:ext uri="{FF2B5EF4-FFF2-40B4-BE49-F238E27FC236}">
                  <a16:creationId xmlns:a16="http://schemas.microsoft.com/office/drawing/2014/main" id="{B3845FB2-F10D-1B02-B759-86953EEA13EB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72424406"/>
                </p:ext>
              </p:extLst>
            </p:nvPr>
          </p:nvGraphicFramePr>
          <p:xfrm>
            <a:off x="4839406" y="5177416"/>
            <a:ext cx="1665027" cy="151599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22" name="TextovéPole 21">
              <a:extLst>
                <a:ext uri="{FF2B5EF4-FFF2-40B4-BE49-F238E27FC236}">
                  <a16:creationId xmlns:a16="http://schemas.microsoft.com/office/drawing/2014/main" id="{DB48A818-491B-8859-C25A-1D417A5ADA77}"/>
                </a:ext>
              </a:extLst>
            </p:cNvPr>
            <p:cNvSpPr txBox="1"/>
            <p:nvPr/>
          </p:nvSpPr>
          <p:spPr>
            <a:xfrm>
              <a:off x="6374984" y="5900567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partnerka</a:t>
              </a:r>
            </a:p>
          </p:txBody>
        </p:sp>
        <p:sp>
          <p:nvSpPr>
            <p:cNvPr id="23" name="TextovéPole 22">
              <a:extLst>
                <a:ext uri="{FF2B5EF4-FFF2-40B4-BE49-F238E27FC236}">
                  <a16:creationId xmlns:a16="http://schemas.microsoft.com/office/drawing/2014/main" id="{0F2E844A-BAD8-4D50-87F7-C95EFD68C750}"/>
                </a:ext>
              </a:extLst>
            </p:cNvPr>
            <p:cNvSpPr txBox="1"/>
            <p:nvPr/>
          </p:nvSpPr>
          <p:spPr>
            <a:xfrm>
              <a:off x="5240662" y="5960203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partner</a:t>
              </a:r>
            </a:p>
          </p:txBody>
        </p:sp>
      </p:grp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6054B7EF-012B-8BE4-B7F7-C15373AA1A60}"/>
              </a:ext>
            </a:extLst>
          </p:cNvPr>
          <p:cNvSpPr txBox="1"/>
          <p:nvPr/>
        </p:nvSpPr>
        <p:spPr>
          <a:xfrm>
            <a:off x="-6187" y="3255975"/>
            <a:ext cx="2276193" cy="350865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b="1" dirty="0">
                <a:solidFill>
                  <a:schemeClr val="bg1"/>
                </a:solidFill>
              </a:rPr>
              <a:t>nezná výdaje </a:t>
            </a:r>
            <a:br>
              <a:rPr lang="cs-CZ" sz="1200" b="1" dirty="0">
                <a:solidFill>
                  <a:schemeClr val="bg1"/>
                </a:solidFill>
              </a:rPr>
            </a:br>
            <a:r>
              <a:rPr lang="cs-CZ" sz="1200" b="1" dirty="0">
                <a:solidFill>
                  <a:schemeClr val="bg1"/>
                </a:solidFill>
              </a:rPr>
              <a:t>na děti partnera</a:t>
            </a:r>
          </a:p>
        </p:txBody>
      </p:sp>
      <p:grpSp>
        <p:nvGrpSpPr>
          <p:cNvPr id="25" name="Skupina 24">
            <a:extLst>
              <a:ext uri="{FF2B5EF4-FFF2-40B4-BE49-F238E27FC236}">
                <a16:creationId xmlns:a16="http://schemas.microsoft.com/office/drawing/2014/main" id="{8254E21D-BF12-A865-327E-174189972335}"/>
              </a:ext>
            </a:extLst>
          </p:cNvPr>
          <p:cNvGrpSpPr/>
          <p:nvPr/>
        </p:nvGrpSpPr>
        <p:grpSpPr>
          <a:xfrm flipH="1">
            <a:off x="10551158" y="3182159"/>
            <a:ext cx="1037273" cy="1080354"/>
            <a:chOff x="10038523" y="1492046"/>
            <a:chExt cx="1037274" cy="941866"/>
          </a:xfrm>
        </p:grpSpPr>
        <p:pic>
          <p:nvPicPr>
            <p:cNvPr id="26" name="Obrázek 25">
              <a:extLst>
                <a:ext uri="{FF2B5EF4-FFF2-40B4-BE49-F238E27FC236}">
                  <a16:creationId xmlns:a16="http://schemas.microsoft.com/office/drawing/2014/main" id="{F06E66F0-75C4-C0CA-BFA8-7848D53E338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54672" t="2323" b="4182"/>
            <a:stretch>
              <a:fillRect/>
            </a:stretch>
          </p:blipFill>
          <p:spPr>
            <a:xfrm>
              <a:off x="10038523" y="1569999"/>
              <a:ext cx="1037274" cy="863913"/>
            </a:xfrm>
            <a:prstGeom prst="rect">
              <a:avLst/>
            </a:prstGeom>
          </p:spPr>
        </p:pic>
        <p:sp>
          <p:nvSpPr>
            <p:cNvPr id="27" name="TextovéPole 26">
              <a:extLst>
                <a:ext uri="{FF2B5EF4-FFF2-40B4-BE49-F238E27FC236}">
                  <a16:creationId xmlns:a16="http://schemas.microsoft.com/office/drawing/2014/main" id="{247AF1C3-C4AC-3DA3-9B84-9D05DC322BB1}"/>
                </a:ext>
              </a:extLst>
            </p:cNvPr>
            <p:cNvSpPr txBox="1"/>
            <p:nvPr/>
          </p:nvSpPr>
          <p:spPr>
            <a:xfrm>
              <a:off x="10242420" y="1492046"/>
              <a:ext cx="629478" cy="169044"/>
            </a:xfrm>
            <a:prstGeom prst="rect">
              <a:avLst/>
            </a:prstGeom>
            <a:noFill/>
          </p:spPr>
          <p:txBody>
            <a:bodyPr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sk-SK" sz="1200" b="1" dirty="0">
                  <a:solidFill>
                    <a:srgbClr val="00B0F0"/>
                  </a:solidFill>
                </a:rPr>
                <a:t>J</a:t>
              </a:r>
              <a:r>
                <a:rPr lang="sk-SK" sz="1200" b="1" dirty="0">
                  <a:solidFill>
                    <a:schemeClr val="accent6">
                      <a:lumMod val="75000"/>
                    </a:schemeClr>
                  </a:solidFill>
                </a:rPr>
                <a:t>Á</a:t>
              </a:r>
            </a:p>
          </p:txBody>
        </p:sp>
      </p:grpSp>
      <p:grpSp>
        <p:nvGrpSpPr>
          <p:cNvPr id="28" name="Skupina 27">
            <a:extLst>
              <a:ext uri="{FF2B5EF4-FFF2-40B4-BE49-F238E27FC236}">
                <a16:creationId xmlns:a16="http://schemas.microsoft.com/office/drawing/2014/main" id="{855A6C44-F9B5-BB53-239D-F1B0FC7C3B5F}"/>
              </a:ext>
            </a:extLst>
          </p:cNvPr>
          <p:cNvGrpSpPr/>
          <p:nvPr/>
        </p:nvGrpSpPr>
        <p:grpSpPr>
          <a:xfrm flipH="1">
            <a:off x="660028" y="3789883"/>
            <a:ext cx="993056" cy="1128276"/>
            <a:chOff x="3849805" y="1434379"/>
            <a:chExt cx="1033576" cy="1114172"/>
          </a:xfrm>
        </p:grpSpPr>
        <p:pic>
          <p:nvPicPr>
            <p:cNvPr id="29" name="Obrázek 28">
              <a:extLst>
                <a:ext uri="{FF2B5EF4-FFF2-40B4-BE49-F238E27FC236}">
                  <a16:creationId xmlns:a16="http://schemas.microsoft.com/office/drawing/2014/main" id="{62E6053F-7672-91D7-1422-C1184A87A3F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t="7689" r="55406"/>
            <a:stretch>
              <a:fillRect/>
            </a:stretch>
          </p:blipFill>
          <p:spPr>
            <a:xfrm>
              <a:off x="3849805" y="1570000"/>
              <a:ext cx="1033576" cy="978551"/>
            </a:xfrm>
            <a:prstGeom prst="rect">
              <a:avLst/>
            </a:prstGeom>
          </p:spPr>
        </p:pic>
        <p:sp>
          <p:nvSpPr>
            <p:cNvPr id="30" name="TextovéPole 29">
              <a:extLst>
                <a:ext uri="{FF2B5EF4-FFF2-40B4-BE49-F238E27FC236}">
                  <a16:creationId xmlns:a16="http://schemas.microsoft.com/office/drawing/2014/main" id="{18D49DA2-B176-34F9-E869-FBEE6C97A4BD}"/>
                </a:ext>
              </a:extLst>
            </p:cNvPr>
            <p:cNvSpPr txBox="1"/>
            <p:nvPr/>
          </p:nvSpPr>
          <p:spPr>
            <a:xfrm>
              <a:off x="4017763" y="1434379"/>
              <a:ext cx="629478" cy="193899"/>
            </a:xfrm>
            <a:prstGeom prst="rect">
              <a:avLst/>
            </a:prstGeom>
            <a:noFill/>
          </p:spPr>
          <p:txBody>
            <a:bodyPr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sk-SK" sz="1200" b="1" dirty="0">
                  <a:solidFill>
                    <a:srgbClr val="00B0F0"/>
                  </a:solidFill>
                </a:rPr>
                <a:t>ON</a:t>
              </a:r>
              <a:r>
                <a:rPr lang="sk-SK" sz="1200" b="1" dirty="0">
                  <a:solidFill>
                    <a:schemeClr val="bg1"/>
                  </a:solidFill>
                </a:rPr>
                <a:t>/</a:t>
              </a:r>
              <a:r>
                <a:rPr lang="sk-SK" sz="1200" b="1" dirty="0">
                  <a:solidFill>
                    <a:schemeClr val="accent6">
                      <a:lumMod val="75000"/>
                    </a:schemeClr>
                  </a:solidFill>
                </a:rPr>
                <a:t>A</a:t>
              </a:r>
            </a:p>
          </p:txBody>
        </p:sp>
      </p:grp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5EA8BC96-4B73-16E3-5864-D99ED7C9415A}"/>
              </a:ext>
            </a:extLst>
          </p:cNvPr>
          <p:cNvSpPr txBox="1"/>
          <p:nvPr/>
        </p:nvSpPr>
        <p:spPr>
          <a:xfrm>
            <a:off x="10053019" y="2712617"/>
            <a:ext cx="2276193" cy="350865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b="1" dirty="0">
                <a:solidFill>
                  <a:schemeClr val="bg1"/>
                </a:solidFill>
              </a:rPr>
              <a:t>nezná výdaje </a:t>
            </a:r>
            <a:br>
              <a:rPr lang="cs-CZ" sz="1200" b="1" dirty="0">
                <a:solidFill>
                  <a:schemeClr val="bg1"/>
                </a:solidFill>
              </a:rPr>
            </a:br>
            <a:r>
              <a:rPr lang="cs-CZ" sz="1200" b="1" dirty="0">
                <a:solidFill>
                  <a:schemeClr val="bg1"/>
                </a:solidFill>
              </a:rPr>
              <a:t>na děti partnera</a:t>
            </a:r>
          </a:p>
        </p:txBody>
      </p:sp>
      <p:grpSp>
        <p:nvGrpSpPr>
          <p:cNvPr id="32" name="Skupina 31">
            <a:extLst>
              <a:ext uri="{FF2B5EF4-FFF2-40B4-BE49-F238E27FC236}">
                <a16:creationId xmlns:a16="http://schemas.microsoft.com/office/drawing/2014/main" id="{37EA13E1-4EA3-2474-C665-FF03F9B9D3AD}"/>
              </a:ext>
            </a:extLst>
          </p:cNvPr>
          <p:cNvGrpSpPr/>
          <p:nvPr/>
        </p:nvGrpSpPr>
        <p:grpSpPr>
          <a:xfrm>
            <a:off x="10119280" y="1323946"/>
            <a:ext cx="1665027" cy="1515990"/>
            <a:chOff x="4839406" y="5177416"/>
            <a:chExt cx="1665027" cy="1515990"/>
          </a:xfrm>
        </p:grpSpPr>
        <p:graphicFrame>
          <p:nvGraphicFramePr>
            <p:cNvPr id="33" name="Graf 32">
              <a:extLst>
                <a:ext uri="{FF2B5EF4-FFF2-40B4-BE49-F238E27FC236}">
                  <a16:creationId xmlns:a16="http://schemas.microsoft.com/office/drawing/2014/main" id="{65093344-2C0D-37D5-5342-9B2E8DB4C9E5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328629744"/>
                </p:ext>
              </p:extLst>
            </p:nvPr>
          </p:nvGraphicFramePr>
          <p:xfrm>
            <a:off x="4839406" y="5177416"/>
            <a:ext cx="1665027" cy="151599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34" name="TextovéPole 33">
              <a:extLst>
                <a:ext uri="{FF2B5EF4-FFF2-40B4-BE49-F238E27FC236}">
                  <a16:creationId xmlns:a16="http://schemas.microsoft.com/office/drawing/2014/main" id="{13855D2B-A61F-A5C3-487D-0A05ED5FD954}"/>
                </a:ext>
              </a:extLst>
            </p:cNvPr>
            <p:cNvSpPr txBox="1"/>
            <p:nvPr/>
          </p:nvSpPr>
          <p:spPr>
            <a:xfrm>
              <a:off x="6361058" y="5738249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respondentka</a:t>
              </a:r>
            </a:p>
          </p:txBody>
        </p:sp>
        <p:sp>
          <p:nvSpPr>
            <p:cNvPr id="35" name="TextovéPole 34">
              <a:extLst>
                <a:ext uri="{FF2B5EF4-FFF2-40B4-BE49-F238E27FC236}">
                  <a16:creationId xmlns:a16="http://schemas.microsoft.com/office/drawing/2014/main" id="{97C164F9-6077-F652-37AF-879E2A45C4DB}"/>
                </a:ext>
              </a:extLst>
            </p:cNvPr>
            <p:cNvSpPr txBox="1"/>
            <p:nvPr/>
          </p:nvSpPr>
          <p:spPr>
            <a:xfrm>
              <a:off x="5237169" y="5738249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respondent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718516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988F9-CA4C-AEFB-9374-74C88BD178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9B98E7-D4C8-217F-9AD0-5C874FD15E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5752" y="2710361"/>
            <a:ext cx="11323733" cy="2478290"/>
          </a:xfrm>
        </p:spPr>
        <p:txBody>
          <a:bodyPr/>
          <a:lstStyle/>
          <a:p>
            <a:r>
              <a:rPr lang="cs-CZ" b="1" dirty="0">
                <a:solidFill>
                  <a:srgbClr val="FFC3A9"/>
                </a:solidFill>
              </a:rPr>
              <a:t>Ovlivnění hospodaření </a:t>
            </a:r>
            <a:br>
              <a:rPr lang="cs-CZ" b="1" dirty="0">
                <a:solidFill>
                  <a:srgbClr val="FFC3A9"/>
                </a:solidFill>
              </a:rPr>
            </a:br>
            <a:r>
              <a:rPr lang="cs-CZ" sz="4400" dirty="0"/>
              <a:t>domácnosti výší </a:t>
            </a:r>
            <a:r>
              <a:rPr lang="cs-CZ" sz="4400" b="1" dirty="0"/>
              <a:t>výživného a dalšími </a:t>
            </a:r>
            <a:r>
              <a:rPr lang="cs-CZ" sz="44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výdaji</a:t>
            </a:r>
            <a:r>
              <a:rPr lang="cs-CZ" sz="4400" b="1" dirty="0"/>
              <a:t> </a:t>
            </a:r>
            <a:r>
              <a:rPr lang="cs-CZ" sz="4400" dirty="0"/>
              <a:t>na dítě / děti z předchozího vztahu</a:t>
            </a:r>
            <a:br>
              <a:rPr lang="cs-CZ" sz="4400" dirty="0"/>
            </a:br>
            <a:r>
              <a:rPr lang="cs-CZ" sz="4400" dirty="0">
                <a:solidFill>
                  <a:schemeClr val="accent4"/>
                </a:solidFill>
              </a:rPr>
              <a:t>- pohled respondenta/</a:t>
            </a:r>
            <a:r>
              <a:rPr lang="cs-CZ" sz="4400" dirty="0" err="1">
                <a:solidFill>
                  <a:schemeClr val="accent4"/>
                </a:solidFill>
              </a:rPr>
              <a:t>ky</a:t>
            </a:r>
            <a:br>
              <a:rPr lang="cs-CZ" sz="4400" dirty="0"/>
            </a:br>
            <a:endParaRPr lang="cs-CZ" sz="4400" dirty="0"/>
          </a:p>
        </p:txBody>
      </p:sp>
    </p:spTree>
    <p:extLst>
      <p:ext uri="{BB962C8B-B14F-4D97-AF65-F5344CB8AC3E}">
        <p14:creationId xmlns:p14="http://schemas.microsoft.com/office/powerpoint/2010/main" val="41031433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CDC49C-D1D3-067A-90F9-C48F44A874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Skupina 10">
            <a:extLst>
              <a:ext uri="{FF2B5EF4-FFF2-40B4-BE49-F238E27FC236}">
                <a16:creationId xmlns:a16="http://schemas.microsoft.com/office/drawing/2014/main" id="{A1DEAAE5-D1E5-EC8C-D442-CECC5A03FFEA}"/>
              </a:ext>
            </a:extLst>
          </p:cNvPr>
          <p:cNvGrpSpPr/>
          <p:nvPr/>
        </p:nvGrpSpPr>
        <p:grpSpPr>
          <a:xfrm>
            <a:off x="10106550" y="4106902"/>
            <a:ext cx="1665027" cy="1515990"/>
            <a:chOff x="4839406" y="5177416"/>
            <a:chExt cx="1665027" cy="1515990"/>
          </a:xfrm>
        </p:grpSpPr>
        <p:graphicFrame>
          <p:nvGraphicFramePr>
            <p:cNvPr id="12" name="Graf 11">
              <a:extLst>
                <a:ext uri="{FF2B5EF4-FFF2-40B4-BE49-F238E27FC236}">
                  <a16:creationId xmlns:a16="http://schemas.microsoft.com/office/drawing/2014/main" id="{91A1F93D-2339-4D15-8A0E-D03A28D36D56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452850119"/>
                </p:ext>
              </p:extLst>
            </p:nvPr>
          </p:nvGraphicFramePr>
          <p:xfrm>
            <a:off x="4839406" y="5177416"/>
            <a:ext cx="1665027" cy="151599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2" name="TextovéPole 21">
              <a:extLst>
                <a:ext uri="{FF2B5EF4-FFF2-40B4-BE49-F238E27FC236}">
                  <a16:creationId xmlns:a16="http://schemas.microsoft.com/office/drawing/2014/main" id="{8A5345B0-E680-3AFB-FC9E-573F233B61B4}"/>
                </a:ext>
              </a:extLst>
            </p:cNvPr>
            <p:cNvSpPr txBox="1"/>
            <p:nvPr/>
          </p:nvSpPr>
          <p:spPr>
            <a:xfrm>
              <a:off x="6361058" y="5738249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respondentka</a:t>
              </a:r>
            </a:p>
          </p:txBody>
        </p:sp>
        <p:sp>
          <p:nvSpPr>
            <p:cNvPr id="23" name="TextovéPole 22">
              <a:extLst>
                <a:ext uri="{FF2B5EF4-FFF2-40B4-BE49-F238E27FC236}">
                  <a16:creationId xmlns:a16="http://schemas.microsoft.com/office/drawing/2014/main" id="{5B6A4F09-AE4D-ACF6-DBEB-906B5B5DFB7E}"/>
                </a:ext>
              </a:extLst>
            </p:cNvPr>
            <p:cNvSpPr txBox="1"/>
            <p:nvPr/>
          </p:nvSpPr>
          <p:spPr>
            <a:xfrm>
              <a:off x="5237169" y="5738249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respondent</a:t>
              </a:r>
            </a:p>
          </p:txBody>
        </p:sp>
      </p:grpSp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id="{F22A634B-06A4-72AB-3B03-812292701A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34572"/>
              </p:ext>
            </p:extLst>
          </p:nvPr>
        </p:nvGraphicFramePr>
        <p:xfrm>
          <a:off x="6321287" y="718255"/>
          <a:ext cx="5267144" cy="54214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427B0537-5084-5FF5-003E-44FF7C55CF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43019440"/>
              </p:ext>
            </p:extLst>
          </p:nvPr>
        </p:nvGraphicFramePr>
        <p:xfrm>
          <a:off x="629470" y="676327"/>
          <a:ext cx="5267144" cy="54214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ovéPole 1">
            <a:extLst>
              <a:ext uri="{FF2B5EF4-FFF2-40B4-BE49-F238E27FC236}">
                <a16:creationId xmlns:a16="http://schemas.microsoft.com/office/drawing/2014/main" id="{A1130CD4-EFF2-8CF6-D3AE-D432119E41E7}"/>
              </a:ext>
            </a:extLst>
          </p:cNvPr>
          <p:cNvSpPr txBox="1"/>
          <p:nvPr/>
        </p:nvSpPr>
        <p:spPr>
          <a:xfrm>
            <a:off x="8160317" y="6116437"/>
            <a:ext cx="993056" cy="1965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cs-CZ" sz="800" b="0" i="0" u="none" strike="noStrike" dirty="0">
                <a:solidFill>
                  <a:schemeClr val="bg1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n = 274; Báze: </a:t>
            </a:r>
            <a:r>
              <a:rPr lang="cs-CZ" sz="800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partneři, </a:t>
            </a:r>
            <a:r>
              <a:rPr lang="cs-CZ" sz="800" dirty="0">
                <a:solidFill>
                  <a:schemeClr val="bg1"/>
                </a:solidFill>
              </a:rPr>
              <a:t>kteří platí výživné a další výdaje </a:t>
            </a:r>
          </a:p>
          <a:p>
            <a:r>
              <a:rPr lang="cs-CZ" sz="800" dirty="0">
                <a:solidFill>
                  <a:schemeClr val="bg1"/>
                </a:solidFill>
              </a:rPr>
              <a:t>pro svoje děti z předchozího vztahu</a:t>
            </a:r>
            <a:endParaRPr lang="cs-CZ" sz="800" dirty="0">
              <a:solidFill>
                <a:schemeClr val="bg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95ABFB1-F557-4E34-B1E7-E8F122F70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17" y="294200"/>
            <a:ext cx="10144221" cy="590400"/>
          </a:xfrm>
        </p:spPr>
        <p:txBody>
          <a:bodyPr/>
          <a:lstStyle/>
          <a:p>
            <a:r>
              <a:rPr lang="cs-CZ" sz="1200" dirty="0"/>
              <a:t>Q9f. Jak ovlivňuje výše </a:t>
            </a:r>
            <a:r>
              <a:rPr lang="cs-CZ" sz="1200" b="1" dirty="0"/>
              <a:t>výživného a další výdaje, které platíte </a:t>
            </a:r>
            <a:r>
              <a:rPr lang="cs-CZ" sz="1200" dirty="0"/>
              <a:t>na svoje dítě/děti z předchozího vztahu, hospodaření Vaší společné domácnosti?</a:t>
            </a:r>
            <a:br>
              <a:rPr lang="cs-CZ" sz="1200" dirty="0"/>
            </a:br>
            <a:r>
              <a:rPr lang="cs-CZ" sz="1200" dirty="0"/>
              <a:t>Q9n. Jak ovlivňuje výše </a:t>
            </a:r>
            <a:r>
              <a:rPr lang="cs-CZ" sz="1200" b="1" dirty="0"/>
              <a:t>výživného a další výdaje, které platí Váš partner/</a:t>
            </a:r>
            <a:r>
              <a:rPr lang="cs-CZ" sz="1200" b="1" dirty="0" err="1"/>
              <a:t>ka</a:t>
            </a:r>
            <a:r>
              <a:rPr lang="cs-CZ" sz="1200" b="1" dirty="0"/>
              <a:t> </a:t>
            </a:r>
            <a:r>
              <a:rPr lang="cs-CZ" sz="1200" dirty="0"/>
              <a:t>na svoje dítě/děti z předchozího vztahu, hospodaření společné Vaší domácnosti?</a:t>
            </a:r>
          </a:p>
        </p:txBody>
      </p:sp>
      <p:sp>
        <p:nvSpPr>
          <p:cNvPr id="5" name="TextovéPole 1">
            <a:extLst>
              <a:ext uri="{FF2B5EF4-FFF2-40B4-BE49-F238E27FC236}">
                <a16:creationId xmlns:a16="http://schemas.microsoft.com/office/drawing/2014/main" id="{BBD13BD6-3B09-81CA-0B56-ACFC80907B5A}"/>
              </a:ext>
            </a:extLst>
          </p:cNvPr>
          <p:cNvSpPr txBox="1"/>
          <p:nvPr/>
        </p:nvSpPr>
        <p:spPr>
          <a:xfrm>
            <a:off x="917995" y="6055888"/>
            <a:ext cx="993056" cy="1965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cs-CZ" sz="800" b="0" i="0" u="none" strike="noStrike" dirty="0">
                <a:solidFill>
                  <a:schemeClr val="bg1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n = 623; Báze: </a:t>
            </a:r>
            <a:r>
              <a:rPr lang="cs-CZ" sz="800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respondenti, </a:t>
            </a:r>
            <a:r>
              <a:rPr lang="cs-CZ" sz="800" dirty="0">
                <a:solidFill>
                  <a:schemeClr val="bg1"/>
                </a:solidFill>
              </a:rPr>
              <a:t>kteří platí výživné a další výdaje </a:t>
            </a:r>
          </a:p>
          <a:p>
            <a:r>
              <a:rPr lang="cs-CZ" sz="800" dirty="0">
                <a:solidFill>
                  <a:schemeClr val="bg1"/>
                </a:solidFill>
              </a:rPr>
              <a:t>pro svoje děti z předchozího vztahu</a:t>
            </a:r>
            <a:endParaRPr lang="cs-CZ" sz="800" dirty="0">
              <a:solidFill>
                <a:schemeClr val="bg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E702B1D3-3AE8-5646-6853-F50F54DC9584}"/>
              </a:ext>
            </a:extLst>
          </p:cNvPr>
          <p:cNvSpPr txBox="1"/>
          <p:nvPr/>
        </p:nvSpPr>
        <p:spPr>
          <a:xfrm>
            <a:off x="10061505" y="913852"/>
            <a:ext cx="2016578" cy="818686"/>
          </a:xfrm>
          <a:prstGeom prst="rect">
            <a:avLst/>
          </a:prstGeom>
          <a:noFill/>
        </p:spPr>
        <p:txBody>
          <a:bodyPr wrap="non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dirty="0">
                <a:solidFill>
                  <a:srgbClr val="007FAD"/>
                </a:solidFill>
              </a:rPr>
              <a:t>TOP</a:t>
            </a:r>
            <a:r>
              <a:rPr lang="cs-CZ" sz="1200" noProof="0" dirty="0">
                <a:solidFill>
                  <a:srgbClr val="007FAD"/>
                </a:solidFill>
              </a:rPr>
              <a:t>2BOX </a:t>
            </a:r>
          </a:p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noProof="0" dirty="0">
                <a:solidFill>
                  <a:srgbClr val="007FAD"/>
                </a:solidFill>
              </a:rPr>
              <a:t>spíše nižší příjem dom.: 39 %</a:t>
            </a:r>
          </a:p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dirty="0">
                <a:solidFill>
                  <a:srgbClr val="007FAD"/>
                </a:solidFill>
              </a:rPr>
              <a:t>občasné + časté spory </a:t>
            </a:r>
            <a:br>
              <a:rPr lang="cs-CZ" sz="1200" dirty="0">
                <a:solidFill>
                  <a:srgbClr val="007FAD"/>
                </a:solidFill>
              </a:rPr>
            </a:br>
            <a:r>
              <a:rPr lang="cs-CZ" sz="1200" dirty="0">
                <a:solidFill>
                  <a:srgbClr val="007FAD"/>
                </a:solidFill>
              </a:rPr>
              <a:t>ohledně financí: 40 %</a:t>
            </a:r>
            <a:endParaRPr lang="cs-CZ" sz="1200" noProof="0" dirty="0">
              <a:solidFill>
                <a:srgbClr val="007FAD"/>
              </a:solidFill>
            </a:endParaRP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FB09F081-5867-AEE1-03AA-C167A19FAD72}"/>
              </a:ext>
            </a:extLst>
          </p:cNvPr>
          <p:cNvSpPr txBox="1"/>
          <p:nvPr/>
        </p:nvSpPr>
        <p:spPr>
          <a:xfrm>
            <a:off x="8312990" y="2954492"/>
            <a:ext cx="1565909" cy="1449628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b="1" noProof="0" dirty="0">
                <a:solidFill>
                  <a:schemeClr val="bg1"/>
                </a:solidFill>
              </a:rPr>
              <a:t>ovlivňují</a:t>
            </a:r>
            <a:br>
              <a:rPr lang="cs-CZ" b="1" noProof="0" dirty="0">
                <a:solidFill>
                  <a:schemeClr val="bg1"/>
                </a:solidFill>
              </a:rPr>
            </a:br>
            <a:r>
              <a:rPr lang="cs-CZ" b="1" noProof="0" dirty="0">
                <a:solidFill>
                  <a:srgbClr val="007FAD"/>
                </a:solidFill>
              </a:rPr>
              <a:t>výdaje</a:t>
            </a:r>
            <a:r>
              <a:rPr lang="cs-CZ" b="1" noProof="0" dirty="0">
                <a:solidFill>
                  <a:schemeClr val="bg1"/>
                </a:solidFill>
              </a:rPr>
              <a:t> </a:t>
            </a:r>
            <a:br>
              <a:rPr lang="cs-CZ" b="1" noProof="0" dirty="0">
                <a:solidFill>
                  <a:schemeClr val="bg1"/>
                </a:solidFill>
              </a:rPr>
            </a:br>
            <a:r>
              <a:rPr lang="cs-CZ" b="1" noProof="0" dirty="0">
                <a:solidFill>
                  <a:schemeClr val="bg1"/>
                </a:solidFill>
              </a:rPr>
              <a:t>na dítě / děti </a:t>
            </a:r>
            <a:r>
              <a:rPr lang="cs-CZ" b="1" noProof="0" dirty="0">
                <a:solidFill>
                  <a:srgbClr val="007FAD"/>
                </a:solidFill>
              </a:rPr>
              <a:t>partnera/</a:t>
            </a:r>
            <a:r>
              <a:rPr lang="cs-CZ" b="1" noProof="0" dirty="0" err="1">
                <a:solidFill>
                  <a:srgbClr val="007FAD"/>
                </a:solidFill>
              </a:rPr>
              <a:t>ky</a:t>
            </a:r>
            <a:br>
              <a:rPr lang="cs-CZ" b="1" noProof="0" dirty="0">
                <a:solidFill>
                  <a:schemeClr val="bg1"/>
                </a:solidFill>
              </a:rPr>
            </a:br>
            <a:r>
              <a:rPr lang="cs-CZ" b="1" noProof="0" dirty="0">
                <a:solidFill>
                  <a:schemeClr val="bg1"/>
                </a:solidFill>
              </a:rPr>
              <a:t>hospodaření domácnosti?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EBC359AC-A31E-6489-98C0-971BB4F03BBB}"/>
              </a:ext>
            </a:extLst>
          </p:cNvPr>
          <p:cNvSpPr txBox="1"/>
          <p:nvPr/>
        </p:nvSpPr>
        <p:spPr>
          <a:xfrm>
            <a:off x="2441617" y="2954492"/>
            <a:ext cx="1893833" cy="1449628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b="1" noProof="0" dirty="0">
                <a:solidFill>
                  <a:schemeClr val="bg1"/>
                </a:solidFill>
              </a:rPr>
              <a:t>ovlivňují </a:t>
            </a:r>
            <a:br>
              <a:rPr lang="cs-CZ" b="1" noProof="0" dirty="0">
                <a:solidFill>
                  <a:schemeClr val="bg1"/>
                </a:solidFill>
              </a:rPr>
            </a:br>
            <a:r>
              <a:rPr lang="cs-CZ" b="1" noProof="0" dirty="0">
                <a:solidFill>
                  <a:srgbClr val="007FAD"/>
                </a:solidFill>
              </a:rPr>
              <a:t>výdaje</a:t>
            </a:r>
            <a:r>
              <a:rPr lang="cs-CZ" b="1" noProof="0" dirty="0">
                <a:solidFill>
                  <a:schemeClr val="bg1"/>
                </a:solidFill>
              </a:rPr>
              <a:t> </a:t>
            </a:r>
            <a:br>
              <a:rPr lang="cs-CZ" b="1" noProof="0" dirty="0">
                <a:solidFill>
                  <a:schemeClr val="bg1"/>
                </a:solidFill>
              </a:rPr>
            </a:br>
            <a:r>
              <a:rPr lang="cs-CZ" b="1" noProof="0" dirty="0">
                <a:solidFill>
                  <a:schemeClr val="bg1"/>
                </a:solidFill>
              </a:rPr>
              <a:t>na dítě / děti </a:t>
            </a:r>
            <a:r>
              <a:rPr lang="cs-CZ" b="1" noProof="0" dirty="0">
                <a:solidFill>
                  <a:srgbClr val="007FAD"/>
                </a:solidFill>
              </a:rPr>
              <a:t>respondenta/</a:t>
            </a:r>
            <a:r>
              <a:rPr lang="cs-CZ" b="1" noProof="0" dirty="0" err="1">
                <a:solidFill>
                  <a:srgbClr val="007FAD"/>
                </a:solidFill>
              </a:rPr>
              <a:t>ky</a:t>
            </a:r>
            <a:br>
              <a:rPr lang="cs-CZ" b="1" noProof="0" dirty="0">
                <a:solidFill>
                  <a:schemeClr val="bg1"/>
                </a:solidFill>
              </a:rPr>
            </a:br>
            <a:r>
              <a:rPr lang="cs-CZ" b="1" noProof="0" dirty="0">
                <a:solidFill>
                  <a:schemeClr val="bg1"/>
                </a:solidFill>
              </a:rPr>
              <a:t>hospodaření domácnosti?</a:t>
            </a:r>
          </a:p>
        </p:txBody>
      </p:sp>
      <p:sp>
        <p:nvSpPr>
          <p:cNvPr id="17" name="Šipka: zahnutá dolů 16">
            <a:extLst>
              <a:ext uri="{FF2B5EF4-FFF2-40B4-BE49-F238E27FC236}">
                <a16:creationId xmlns:a16="http://schemas.microsoft.com/office/drawing/2014/main" id="{BFA41D80-359F-ECDF-0176-47F41DDF231A}"/>
              </a:ext>
            </a:extLst>
          </p:cNvPr>
          <p:cNvSpPr/>
          <p:nvPr/>
        </p:nvSpPr>
        <p:spPr>
          <a:xfrm rot="18210847">
            <a:off x="9071971" y="1267633"/>
            <a:ext cx="1661747" cy="539481"/>
          </a:xfrm>
          <a:prstGeom prst="curvedDownArrow">
            <a:avLst/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k-SK" sz="1200" dirty="0">
              <a:solidFill>
                <a:schemeClr val="tx1"/>
              </a:solidFill>
            </a:endParaRPr>
          </a:p>
        </p:txBody>
      </p:sp>
      <p:sp>
        <p:nvSpPr>
          <p:cNvPr id="18" name="Šipka: zahnutá dolů 17">
            <a:extLst>
              <a:ext uri="{FF2B5EF4-FFF2-40B4-BE49-F238E27FC236}">
                <a16:creationId xmlns:a16="http://schemas.microsoft.com/office/drawing/2014/main" id="{07D406D1-D512-4F5D-58A1-127F83C460BE}"/>
              </a:ext>
            </a:extLst>
          </p:cNvPr>
          <p:cNvSpPr/>
          <p:nvPr/>
        </p:nvSpPr>
        <p:spPr>
          <a:xfrm rot="556398">
            <a:off x="3700848" y="1974312"/>
            <a:ext cx="2437653" cy="435633"/>
          </a:xfrm>
          <a:prstGeom prst="curvedDownArrow">
            <a:avLst/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k-SK" sz="1200" dirty="0">
              <a:solidFill>
                <a:schemeClr val="tx1"/>
              </a:solidFill>
            </a:endParaRP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6544776D-130E-A02C-4055-5DC326A6BB6E}"/>
              </a:ext>
            </a:extLst>
          </p:cNvPr>
          <p:cNvSpPr txBox="1"/>
          <p:nvPr/>
        </p:nvSpPr>
        <p:spPr>
          <a:xfrm>
            <a:off x="3762334" y="6583487"/>
            <a:ext cx="4626343" cy="193899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b="1" noProof="0" dirty="0">
                <a:solidFill>
                  <a:schemeClr val="bg1"/>
                </a:solidFill>
              </a:rPr>
              <a:t>výdaje na děti negativně ovlivňují hospodaření domácnosti</a:t>
            </a:r>
          </a:p>
        </p:txBody>
      </p:sp>
      <p:graphicFrame>
        <p:nvGraphicFramePr>
          <p:cNvPr id="30" name="Graf 29">
            <a:extLst>
              <a:ext uri="{FF2B5EF4-FFF2-40B4-BE49-F238E27FC236}">
                <a16:creationId xmlns:a16="http://schemas.microsoft.com/office/drawing/2014/main" id="{260910EB-FC20-77EE-0383-52C55EDF32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47255706"/>
              </p:ext>
            </p:extLst>
          </p:nvPr>
        </p:nvGraphicFramePr>
        <p:xfrm>
          <a:off x="4839406" y="5190313"/>
          <a:ext cx="1665027" cy="15159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TextovéPole 12">
            <a:extLst>
              <a:ext uri="{FF2B5EF4-FFF2-40B4-BE49-F238E27FC236}">
                <a16:creationId xmlns:a16="http://schemas.microsoft.com/office/drawing/2014/main" id="{C0A700F8-8E78-16F3-20D1-CF6B1817E427}"/>
              </a:ext>
            </a:extLst>
          </p:cNvPr>
          <p:cNvSpPr txBox="1"/>
          <p:nvPr/>
        </p:nvSpPr>
        <p:spPr>
          <a:xfrm>
            <a:off x="4845958" y="2583193"/>
            <a:ext cx="2603277" cy="1052596"/>
          </a:xfrm>
          <a:prstGeom prst="rect">
            <a:avLst/>
          </a:prstGeom>
          <a:noFill/>
        </p:spPr>
        <p:txBody>
          <a:bodyPr wrap="non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dirty="0">
                <a:solidFill>
                  <a:srgbClr val="007FAD"/>
                </a:solidFill>
              </a:rPr>
              <a:t>TOP</a:t>
            </a:r>
            <a:r>
              <a:rPr lang="cs-CZ" sz="1200" noProof="0" dirty="0">
                <a:solidFill>
                  <a:srgbClr val="007FAD"/>
                </a:solidFill>
              </a:rPr>
              <a:t>2BOX </a:t>
            </a:r>
          </a:p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noProof="0" dirty="0">
                <a:solidFill>
                  <a:srgbClr val="007FAD"/>
                </a:solidFill>
              </a:rPr>
              <a:t>do 3 let vztahu: 42 %</a:t>
            </a:r>
          </a:p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noProof="0" dirty="0">
                <a:solidFill>
                  <a:srgbClr val="007FAD"/>
                </a:solidFill>
              </a:rPr>
              <a:t>spíše podprůměrný příjem dom.: 32 %</a:t>
            </a:r>
          </a:p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dirty="0">
                <a:solidFill>
                  <a:srgbClr val="007FAD"/>
                </a:solidFill>
              </a:rPr>
              <a:t>občasné + časté spory </a:t>
            </a:r>
            <a:br>
              <a:rPr lang="cs-CZ" sz="1200" dirty="0">
                <a:solidFill>
                  <a:srgbClr val="007FAD"/>
                </a:solidFill>
              </a:rPr>
            </a:br>
            <a:r>
              <a:rPr lang="cs-CZ" sz="1200" dirty="0">
                <a:solidFill>
                  <a:srgbClr val="007FAD"/>
                </a:solidFill>
              </a:rPr>
              <a:t>ohledně financí: 33 %</a:t>
            </a:r>
            <a:endParaRPr lang="cs-CZ" sz="1200" noProof="0" dirty="0">
              <a:solidFill>
                <a:srgbClr val="007FAD"/>
              </a:solidFill>
            </a:endParaRPr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63E6E8DB-5F07-6B9D-FED1-C01B46E27F55}"/>
              </a:ext>
            </a:extLst>
          </p:cNvPr>
          <p:cNvGrpSpPr/>
          <p:nvPr/>
        </p:nvGrpSpPr>
        <p:grpSpPr>
          <a:xfrm flipH="1">
            <a:off x="10551158" y="3182159"/>
            <a:ext cx="1037273" cy="1080354"/>
            <a:chOff x="10038523" y="1492046"/>
            <a:chExt cx="1037274" cy="941866"/>
          </a:xfrm>
        </p:grpSpPr>
        <p:pic>
          <p:nvPicPr>
            <p:cNvPr id="8" name="Obrázek 7">
              <a:extLst>
                <a:ext uri="{FF2B5EF4-FFF2-40B4-BE49-F238E27FC236}">
                  <a16:creationId xmlns:a16="http://schemas.microsoft.com/office/drawing/2014/main" id="{DF607011-E23E-3937-FA78-33B6BDA9B43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54672" t="2323" b="4182"/>
            <a:stretch>
              <a:fillRect/>
            </a:stretch>
          </p:blipFill>
          <p:spPr>
            <a:xfrm>
              <a:off x="10038523" y="1569999"/>
              <a:ext cx="1037274" cy="863913"/>
            </a:xfrm>
            <a:prstGeom prst="rect">
              <a:avLst/>
            </a:prstGeom>
          </p:spPr>
        </p:pic>
        <p:sp>
          <p:nvSpPr>
            <p:cNvPr id="9" name="TextovéPole 8">
              <a:extLst>
                <a:ext uri="{FF2B5EF4-FFF2-40B4-BE49-F238E27FC236}">
                  <a16:creationId xmlns:a16="http://schemas.microsoft.com/office/drawing/2014/main" id="{0C654762-77BB-625E-BAD8-F77D8EE7F7F1}"/>
                </a:ext>
              </a:extLst>
            </p:cNvPr>
            <p:cNvSpPr txBox="1"/>
            <p:nvPr/>
          </p:nvSpPr>
          <p:spPr>
            <a:xfrm>
              <a:off x="10242420" y="1492046"/>
              <a:ext cx="629478" cy="169044"/>
            </a:xfrm>
            <a:prstGeom prst="rect">
              <a:avLst/>
            </a:prstGeom>
            <a:noFill/>
          </p:spPr>
          <p:txBody>
            <a:bodyPr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sk-SK" sz="1200" b="1" dirty="0">
                  <a:solidFill>
                    <a:srgbClr val="00B0F0"/>
                  </a:solidFill>
                </a:rPr>
                <a:t>J</a:t>
              </a:r>
              <a:r>
                <a:rPr lang="sk-SK" sz="1200" b="1" dirty="0">
                  <a:solidFill>
                    <a:schemeClr val="accent6">
                      <a:lumMod val="75000"/>
                    </a:schemeClr>
                  </a:solidFill>
                </a:rPr>
                <a:t>Á</a:t>
              </a:r>
            </a:p>
          </p:txBody>
        </p:sp>
      </p:grp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3DFC17C-64AF-75E8-65C5-BD16973468CB}"/>
              </a:ext>
            </a:extLst>
          </p:cNvPr>
          <p:cNvSpPr txBox="1"/>
          <p:nvPr/>
        </p:nvSpPr>
        <p:spPr>
          <a:xfrm>
            <a:off x="10040289" y="5495573"/>
            <a:ext cx="2276193" cy="507831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b="1" dirty="0">
                <a:solidFill>
                  <a:schemeClr val="bg1"/>
                </a:solidFill>
              </a:rPr>
              <a:t>výdaje na děti negativně ovlivňují hospodaření domácnosti</a:t>
            </a:r>
          </a:p>
        </p:txBody>
      </p:sp>
      <p:grpSp>
        <p:nvGrpSpPr>
          <p:cNvPr id="24" name="Skupina 23">
            <a:extLst>
              <a:ext uri="{FF2B5EF4-FFF2-40B4-BE49-F238E27FC236}">
                <a16:creationId xmlns:a16="http://schemas.microsoft.com/office/drawing/2014/main" id="{22EB4F23-C10F-8CBE-F229-C5557A13059D}"/>
              </a:ext>
            </a:extLst>
          </p:cNvPr>
          <p:cNvGrpSpPr/>
          <p:nvPr/>
        </p:nvGrpSpPr>
        <p:grpSpPr>
          <a:xfrm flipH="1">
            <a:off x="775874" y="3376059"/>
            <a:ext cx="1037273" cy="1080354"/>
            <a:chOff x="10038523" y="1492046"/>
            <a:chExt cx="1037274" cy="941866"/>
          </a:xfrm>
        </p:grpSpPr>
        <p:pic>
          <p:nvPicPr>
            <p:cNvPr id="28" name="Obrázek 27">
              <a:extLst>
                <a:ext uri="{FF2B5EF4-FFF2-40B4-BE49-F238E27FC236}">
                  <a16:creationId xmlns:a16="http://schemas.microsoft.com/office/drawing/2014/main" id="{2928C2E7-CBC4-EB27-4B46-662A298DCC9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54672" t="2323" b="4182"/>
            <a:stretch>
              <a:fillRect/>
            </a:stretch>
          </p:blipFill>
          <p:spPr>
            <a:xfrm>
              <a:off x="10038523" y="1569999"/>
              <a:ext cx="1037274" cy="863913"/>
            </a:xfrm>
            <a:prstGeom prst="rect">
              <a:avLst/>
            </a:prstGeom>
          </p:spPr>
        </p:pic>
        <p:sp>
          <p:nvSpPr>
            <p:cNvPr id="31" name="TextovéPole 30">
              <a:extLst>
                <a:ext uri="{FF2B5EF4-FFF2-40B4-BE49-F238E27FC236}">
                  <a16:creationId xmlns:a16="http://schemas.microsoft.com/office/drawing/2014/main" id="{408A09D0-2586-78AC-1CF0-FD6E1C945C49}"/>
                </a:ext>
              </a:extLst>
            </p:cNvPr>
            <p:cNvSpPr txBox="1"/>
            <p:nvPr/>
          </p:nvSpPr>
          <p:spPr>
            <a:xfrm>
              <a:off x="10242420" y="1492046"/>
              <a:ext cx="629478" cy="169044"/>
            </a:xfrm>
            <a:prstGeom prst="rect">
              <a:avLst/>
            </a:prstGeom>
            <a:noFill/>
          </p:spPr>
          <p:txBody>
            <a:bodyPr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sk-SK" sz="1200" b="1" dirty="0">
                  <a:solidFill>
                    <a:srgbClr val="00B0F0"/>
                  </a:solidFill>
                </a:rPr>
                <a:t>J</a:t>
              </a:r>
              <a:r>
                <a:rPr lang="sk-SK" sz="1200" b="1" dirty="0">
                  <a:solidFill>
                    <a:schemeClr val="accent6">
                      <a:lumMod val="75000"/>
                    </a:schemeClr>
                  </a:solidFill>
                </a:rPr>
                <a:t>Á</a:t>
              </a:r>
            </a:p>
          </p:txBody>
        </p:sp>
      </p:grpSp>
      <p:sp>
        <p:nvSpPr>
          <p:cNvPr id="36" name="TextovéPole 35">
            <a:extLst>
              <a:ext uri="{FF2B5EF4-FFF2-40B4-BE49-F238E27FC236}">
                <a16:creationId xmlns:a16="http://schemas.microsoft.com/office/drawing/2014/main" id="{A5073673-648C-4514-DB8D-52819F6D6733}"/>
              </a:ext>
            </a:extLst>
          </p:cNvPr>
          <p:cNvSpPr txBox="1"/>
          <p:nvPr/>
        </p:nvSpPr>
        <p:spPr>
          <a:xfrm>
            <a:off x="110014" y="2871342"/>
            <a:ext cx="2276193" cy="507831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b="1" dirty="0">
                <a:solidFill>
                  <a:schemeClr val="bg1"/>
                </a:solidFill>
              </a:rPr>
              <a:t>výdaje na děti negativně ovlivňují hospodaření domácnosti</a:t>
            </a:r>
          </a:p>
        </p:txBody>
      </p:sp>
      <p:grpSp>
        <p:nvGrpSpPr>
          <p:cNvPr id="37" name="Skupina 36">
            <a:extLst>
              <a:ext uri="{FF2B5EF4-FFF2-40B4-BE49-F238E27FC236}">
                <a16:creationId xmlns:a16="http://schemas.microsoft.com/office/drawing/2014/main" id="{DB28FBCC-3EF6-601E-9A09-F5E8B92332F4}"/>
              </a:ext>
            </a:extLst>
          </p:cNvPr>
          <p:cNvGrpSpPr/>
          <p:nvPr/>
        </p:nvGrpSpPr>
        <p:grpSpPr>
          <a:xfrm>
            <a:off x="300048" y="1496267"/>
            <a:ext cx="1665027" cy="1515990"/>
            <a:chOff x="4839406" y="5177416"/>
            <a:chExt cx="1665027" cy="1515990"/>
          </a:xfrm>
        </p:grpSpPr>
        <p:graphicFrame>
          <p:nvGraphicFramePr>
            <p:cNvPr id="38" name="Graf 37">
              <a:extLst>
                <a:ext uri="{FF2B5EF4-FFF2-40B4-BE49-F238E27FC236}">
                  <a16:creationId xmlns:a16="http://schemas.microsoft.com/office/drawing/2014/main" id="{0B99AE2E-B38E-46D0-7AA4-9F013260D57D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628847484"/>
                </p:ext>
              </p:extLst>
            </p:nvPr>
          </p:nvGraphicFramePr>
          <p:xfrm>
            <a:off x="4839406" y="5177416"/>
            <a:ext cx="1665027" cy="151599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39" name="TextovéPole 38">
              <a:extLst>
                <a:ext uri="{FF2B5EF4-FFF2-40B4-BE49-F238E27FC236}">
                  <a16:creationId xmlns:a16="http://schemas.microsoft.com/office/drawing/2014/main" id="{3CE934D1-DE98-6C9F-632F-BFE64C21DFE2}"/>
                </a:ext>
              </a:extLst>
            </p:cNvPr>
            <p:cNvSpPr txBox="1"/>
            <p:nvPr/>
          </p:nvSpPr>
          <p:spPr>
            <a:xfrm>
              <a:off x="6361058" y="5738249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respondentka</a:t>
              </a:r>
            </a:p>
          </p:txBody>
        </p:sp>
        <p:sp>
          <p:nvSpPr>
            <p:cNvPr id="40" name="TextovéPole 39">
              <a:extLst>
                <a:ext uri="{FF2B5EF4-FFF2-40B4-BE49-F238E27FC236}">
                  <a16:creationId xmlns:a16="http://schemas.microsoft.com/office/drawing/2014/main" id="{E1F4DBFC-B535-3BB3-4F20-D1CE30E124FE}"/>
                </a:ext>
              </a:extLst>
            </p:cNvPr>
            <p:cNvSpPr txBox="1"/>
            <p:nvPr/>
          </p:nvSpPr>
          <p:spPr>
            <a:xfrm>
              <a:off x="5237169" y="5738249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respondent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023461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E0B06C-2ED5-2B2C-BBCB-8DE9FACB47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4576AA-AC31-F5C3-7AF2-635C93482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5752" y="2710361"/>
            <a:ext cx="11323733" cy="2478290"/>
          </a:xfrm>
        </p:spPr>
        <p:txBody>
          <a:bodyPr/>
          <a:lstStyle/>
          <a:p>
            <a:r>
              <a:rPr lang="cs-CZ" b="1" dirty="0">
                <a:solidFill>
                  <a:srgbClr val="FFC3A9"/>
                </a:solidFill>
              </a:rPr>
              <a:t>Ovlivnění hospodaření </a:t>
            </a:r>
            <a:br>
              <a:rPr lang="cs-CZ" sz="4400" b="1" dirty="0"/>
            </a:br>
            <a:r>
              <a:rPr lang="cs-CZ" sz="4400" dirty="0"/>
              <a:t>domácnosti výší </a:t>
            </a:r>
            <a:r>
              <a:rPr lang="cs-CZ" sz="4400" b="1" dirty="0"/>
              <a:t>výživného a dalšími </a:t>
            </a:r>
            <a:r>
              <a:rPr lang="cs-CZ" sz="44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příjmy</a:t>
            </a:r>
            <a:r>
              <a:rPr lang="cs-CZ" sz="4400" b="1" dirty="0"/>
              <a:t> </a:t>
            </a:r>
            <a:r>
              <a:rPr lang="cs-CZ" sz="4400" dirty="0"/>
              <a:t>na dítě / děti z předchozího vztahu</a:t>
            </a:r>
            <a:br>
              <a:rPr lang="cs-CZ" sz="4400" dirty="0"/>
            </a:br>
            <a:r>
              <a:rPr lang="cs-CZ" sz="4400" dirty="0">
                <a:solidFill>
                  <a:schemeClr val="accent4"/>
                </a:solidFill>
              </a:rPr>
              <a:t>- pohled respondenta/</a:t>
            </a:r>
            <a:r>
              <a:rPr lang="cs-CZ" sz="4400" dirty="0" err="1">
                <a:solidFill>
                  <a:schemeClr val="accent4"/>
                </a:solidFill>
              </a:rPr>
              <a:t>ky</a:t>
            </a:r>
            <a:br>
              <a:rPr lang="cs-CZ" sz="4400" dirty="0"/>
            </a:br>
            <a:endParaRPr lang="cs-CZ" sz="4400" dirty="0"/>
          </a:p>
        </p:txBody>
      </p:sp>
    </p:spTree>
    <p:extLst>
      <p:ext uri="{BB962C8B-B14F-4D97-AF65-F5344CB8AC3E}">
        <p14:creationId xmlns:p14="http://schemas.microsoft.com/office/powerpoint/2010/main" val="41375249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9E26B2-EB94-B8C6-D1CE-9B1176F60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Graf 10">
            <a:extLst>
              <a:ext uri="{FF2B5EF4-FFF2-40B4-BE49-F238E27FC236}">
                <a16:creationId xmlns:a16="http://schemas.microsoft.com/office/drawing/2014/main" id="{775D13E3-0328-FB80-51F0-D0C8FE2E78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8900536"/>
              </p:ext>
            </p:extLst>
          </p:nvPr>
        </p:nvGraphicFramePr>
        <p:xfrm>
          <a:off x="649347" y="718255"/>
          <a:ext cx="5267144" cy="54214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Nadpis 1">
            <a:extLst>
              <a:ext uri="{FF2B5EF4-FFF2-40B4-BE49-F238E27FC236}">
                <a16:creationId xmlns:a16="http://schemas.microsoft.com/office/drawing/2014/main" id="{532940DB-0D17-8945-7257-3694B3C25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17" y="250660"/>
            <a:ext cx="10144221" cy="590400"/>
          </a:xfrm>
        </p:spPr>
        <p:txBody>
          <a:bodyPr/>
          <a:lstStyle/>
          <a:p>
            <a:br>
              <a:rPr lang="cs-CZ" sz="1200" dirty="0"/>
            </a:br>
            <a:r>
              <a:rPr lang="cs-CZ" sz="1200" dirty="0"/>
              <a:t>Q9h. Jak ovlivňuje </a:t>
            </a:r>
            <a:r>
              <a:rPr lang="cs-CZ" sz="1200" b="1" dirty="0"/>
              <a:t>výše výživného a další příjmy</a:t>
            </a:r>
            <a:r>
              <a:rPr lang="cs-CZ" sz="1200" dirty="0"/>
              <a:t>, které </a:t>
            </a:r>
            <a:r>
              <a:rPr lang="cs-CZ" sz="1200" b="1" dirty="0"/>
              <a:t>dostáváte</a:t>
            </a:r>
            <a:r>
              <a:rPr lang="cs-CZ" sz="1200" dirty="0"/>
              <a:t> na svoje dítě/děti z předchozího vztahu, hospodaření Vaší společné domácnosti? </a:t>
            </a:r>
            <a:br>
              <a:rPr lang="cs-CZ" sz="1200" dirty="0"/>
            </a:br>
            <a:r>
              <a:rPr lang="cs-CZ" sz="1200" dirty="0"/>
              <a:t>Q9p. Jak ovlivňuje výše </a:t>
            </a:r>
            <a:r>
              <a:rPr lang="cs-CZ" sz="1200" b="1" dirty="0"/>
              <a:t>výživného a další příjmy</a:t>
            </a:r>
            <a:r>
              <a:rPr lang="cs-CZ" sz="1200" dirty="0"/>
              <a:t>, které </a:t>
            </a:r>
            <a:r>
              <a:rPr lang="cs-CZ" sz="1200" b="1" dirty="0"/>
              <a:t>dostává Vaše stávající partner/</a:t>
            </a:r>
            <a:r>
              <a:rPr lang="cs-CZ" sz="1200" b="1" dirty="0" err="1"/>
              <a:t>ka</a:t>
            </a:r>
            <a:r>
              <a:rPr lang="cs-CZ" sz="1200" dirty="0"/>
              <a:t> na svoje dítě/děti z předchozího vztahu, hospodaření Vaší společné domácnosti?</a:t>
            </a:r>
          </a:p>
        </p:txBody>
      </p:sp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id="{D0CF9060-759B-E202-91F2-ABAE924750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1648906"/>
              </p:ext>
            </p:extLst>
          </p:nvPr>
        </p:nvGraphicFramePr>
        <p:xfrm>
          <a:off x="6354417" y="718255"/>
          <a:ext cx="5267144" cy="54214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ovéPole 1">
            <a:extLst>
              <a:ext uri="{FF2B5EF4-FFF2-40B4-BE49-F238E27FC236}">
                <a16:creationId xmlns:a16="http://schemas.microsoft.com/office/drawing/2014/main" id="{150E3112-C251-0DAB-76A5-8CA24639DA19}"/>
              </a:ext>
            </a:extLst>
          </p:cNvPr>
          <p:cNvSpPr txBox="1"/>
          <p:nvPr/>
        </p:nvSpPr>
        <p:spPr>
          <a:xfrm>
            <a:off x="8165717" y="6097816"/>
            <a:ext cx="993056" cy="1965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cs-CZ" sz="800" b="0" i="0" u="none" strike="noStrike" dirty="0">
                <a:solidFill>
                  <a:schemeClr val="bg1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n = </a:t>
            </a:r>
            <a:r>
              <a:rPr lang="cs-CZ" sz="800" dirty="0">
                <a:solidFill>
                  <a:schemeClr val="bg1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69;</a:t>
            </a:r>
            <a:r>
              <a:rPr lang="cs-CZ" sz="800" b="0" i="0" u="none" strike="noStrike" dirty="0">
                <a:solidFill>
                  <a:schemeClr val="bg1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 Báze: partneř</a:t>
            </a:r>
            <a:r>
              <a:rPr lang="cs-CZ" sz="800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i, </a:t>
            </a:r>
            <a:r>
              <a:rPr lang="cs-CZ" sz="800" dirty="0">
                <a:solidFill>
                  <a:schemeClr val="bg1"/>
                </a:solidFill>
              </a:rPr>
              <a:t>kteří pobírají výživné a další příjmy p</a:t>
            </a:r>
          </a:p>
          <a:p>
            <a:r>
              <a:rPr lang="cs-CZ" sz="800" dirty="0">
                <a:solidFill>
                  <a:schemeClr val="bg1"/>
                </a:solidFill>
              </a:rPr>
              <a:t>ro svoje děti z předchozího vztahu</a:t>
            </a:r>
            <a:endParaRPr lang="cs-CZ" sz="800" dirty="0">
              <a:solidFill>
                <a:schemeClr val="bg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12" name="TextovéPole 1">
            <a:extLst>
              <a:ext uri="{FF2B5EF4-FFF2-40B4-BE49-F238E27FC236}">
                <a16:creationId xmlns:a16="http://schemas.microsoft.com/office/drawing/2014/main" id="{EC45D13B-65C2-CA66-2C86-E9E00D97A615}"/>
              </a:ext>
            </a:extLst>
          </p:cNvPr>
          <p:cNvSpPr txBox="1"/>
          <p:nvPr/>
        </p:nvSpPr>
        <p:spPr>
          <a:xfrm>
            <a:off x="937872" y="6097816"/>
            <a:ext cx="993056" cy="1965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cs-CZ" sz="800" b="0" i="0" u="none" strike="noStrike" dirty="0">
                <a:solidFill>
                  <a:schemeClr val="bg1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n = 142; Báze: </a:t>
            </a:r>
            <a:r>
              <a:rPr lang="cs-CZ" sz="800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respondenti, </a:t>
            </a:r>
            <a:r>
              <a:rPr lang="cs-CZ" sz="800" dirty="0">
                <a:solidFill>
                  <a:schemeClr val="bg1"/>
                </a:solidFill>
              </a:rPr>
              <a:t>kteří pobírají výživné a další příjmy </a:t>
            </a:r>
          </a:p>
          <a:p>
            <a:r>
              <a:rPr lang="cs-CZ" sz="800" dirty="0">
                <a:solidFill>
                  <a:schemeClr val="bg1"/>
                </a:solidFill>
              </a:rPr>
              <a:t>pro svoje děti z předchozího vztahu</a:t>
            </a:r>
            <a:endParaRPr lang="cs-CZ" sz="800" dirty="0">
              <a:solidFill>
                <a:schemeClr val="bg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46522ACE-7CE3-F313-036A-F7AF4167B077}"/>
              </a:ext>
            </a:extLst>
          </p:cNvPr>
          <p:cNvSpPr txBox="1"/>
          <p:nvPr/>
        </p:nvSpPr>
        <p:spPr>
          <a:xfrm>
            <a:off x="8362123" y="3112189"/>
            <a:ext cx="1593301" cy="1762021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b="1" dirty="0">
                <a:solidFill>
                  <a:schemeClr val="bg1"/>
                </a:solidFill>
              </a:rPr>
              <a:t>jak ovlivňuje </a:t>
            </a:r>
            <a:r>
              <a:rPr lang="cs-CZ" b="1" noProof="0" dirty="0">
                <a:solidFill>
                  <a:srgbClr val="007FAD"/>
                </a:solidFill>
              </a:rPr>
              <a:t>výše</a:t>
            </a:r>
            <a:r>
              <a:rPr lang="cs-CZ" b="1" noProof="0" dirty="0">
                <a:solidFill>
                  <a:schemeClr val="bg1"/>
                </a:solidFill>
              </a:rPr>
              <a:t> </a:t>
            </a:r>
            <a:r>
              <a:rPr lang="cs-CZ" b="1" noProof="0" dirty="0">
                <a:solidFill>
                  <a:srgbClr val="007FAD"/>
                </a:solidFill>
              </a:rPr>
              <a:t>příjmů</a:t>
            </a:r>
            <a:r>
              <a:rPr lang="cs-CZ" b="1" noProof="0" dirty="0">
                <a:solidFill>
                  <a:schemeClr val="bg1"/>
                </a:solidFill>
              </a:rPr>
              <a:t> </a:t>
            </a:r>
            <a:br>
              <a:rPr lang="cs-CZ" b="1" noProof="0" dirty="0">
                <a:solidFill>
                  <a:schemeClr val="bg1"/>
                </a:solidFill>
              </a:rPr>
            </a:br>
            <a:r>
              <a:rPr lang="cs-CZ" b="1" noProof="0" dirty="0">
                <a:solidFill>
                  <a:schemeClr val="bg1"/>
                </a:solidFill>
              </a:rPr>
              <a:t>na dítě /děti </a:t>
            </a:r>
            <a:r>
              <a:rPr lang="cs-CZ" b="1" noProof="0" dirty="0">
                <a:solidFill>
                  <a:srgbClr val="007FAD"/>
                </a:solidFill>
              </a:rPr>
              <a:t>partnera/</a:t>
            </a:r>
            <a:r>
              <a:rPr lang="cs-CZ" b="1" noProof="0" dirty="0" err="1">
                <a:solidFill>
                  <a:srgbClr val="007FAD"/>
                </a:solidFill>
              </a:rPr>
              <a:t>ky</a:t>
            </a:r>
            <a:br>
              <a:rPr lang="cs-CZ" b="1" noProof="0" dirty="0">
                <a:solidFill>
                  <a:srgbClr val="007FAD"/>
                </a:solidFill>
              </a:rPr>
            </a:br>
            <a:r>
              <a:rPr lang="cs-CZ" b="1" dirty="0">
                <a:solidFill>
                  <a:schemeClr val="bg1"/>
                </a:solidFill>
              </a:rPr>
              <a:t>hospodaření domácnosti?</a:t>
            </a:r>
            <a:endParaRPr lang="cs-CZ" b="1" dirty="0">
              <a:solidFill>
                <a:srgbClr val="007FAD"/>
              </a:solidFill>
            </a:endParaRPr>
          </a:p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endParaRPr lang="cs-CZ" b="1" noProof="0" dirty="0">
              <a:solidFill>
                <a:srgbClr val="007FAD"/>
              </a:solidFill>
            </a:endParaRP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872DD594-E6BA-8D41-F641-CB5A43D39942}"/>
              </a:ext>
            </a:extLst>
          </p:cNvPr>
          <p:cNvSpPr txBox="1"/>
          <p:nvPr/>
        </p:nvSpPr>
        <p:spPr>
          <a:xfrm>
            <a:off x="2552288" y="2984040"/>
            <a:ext cx="1742661" cy="1449628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b="1" dirty="0">
                <a:solidFill>
                  <a:schemeClr val="bg1"/>
                </a:solidFill>
              </a:rPr>
              <a:t>j</a:t>
            </a:r>
            <a:r>
              <a:rPr lang="cs-CZ" b="1" noProof="0" dirty="0" err="1">
                <a:solidFill>
                  <a:schemeClr val="bg1"/>
                </a:solidFill>
              </a:rPr>
              <a:t>ak</a:t>
            </a:r>
            <a:r>
              <a:rPr lang="cs-CZ" b="1" noProof="0" dirty="0">
                <a:solidFill>
                  <a:schemeClr val="bg1"/>
                </a:solidFill>
              </a:rPr>
              <a:t> ovlivňuje </a:t>
            </a:r>
            <a:br>
              <a:rPr lang="cs-CZ" b="1" noProof="0" dirty="0">
                <a:solidFill>
                  <a:schemeClr val="bg1"/>
                </a:solidFill>
              </a:rPr>
            </a:br>
            <a:r>
              <a:rPr lang="cs-CZ" b="1" noProof="0" dirty="0">
                <a:solidFill>
                  <a:srgbClr val="007FAD"/>
                </a:solidFill>
              </a:rPr>
              <a:t>výše příjmů</a:t>
            </a:r>
            <a:r>
              <a:rPr lang="cs-CZ" b="1" noProof="0" dirty="0">
                <a:solidFill>
                  <a:schemeClr val="bg1"/>
                </a:solidFill>
              </a:rPr>
              <a:t> </a:t>
            </a:r>
            <a:br>
              <a:rPr lang="cs-CZ" b="1" noProof="0" dirty="0">
                <a:solidFill>
                  <a:schemeClr val="bg1"/>
                </a:solidFill>
              </a:rPr>
            </a:br>
            <a:r>
              <a:rPr lang="cs-CZ" b="1" noProof="0" dirty="0">
                <a:solidFill>
                  <a:schemeClr val="bg1"/>
                </a:solidFill>
              </a:rPr>
              <a:t>na dítě / děti </a:t>
            </a:r>
            <a:r>
              <a:rPr lang="cs-CZ" b="1" noProof="0" dirty="0">
                <a:solidFill>
                  <a:srgbClr val="007FAD"/>
                </a:solidFill>
              </a:rPr>
              <a:t>respondenta/</a:t>
            </a:r>
            <a:r>
              <a:rPr lang="cs-CZ" b="1" noProof="0" dirty="0" err="1">
                <a:solidFill>
                  <a:srgbClr val="007FAD"/>
                </a:solidFill>
              </a:rPr>
              <a:t>ky</a:t>
            </a:r>
            <a:r>
              <a:rPr lang="cs-CZ" b="1" dirty="0">
                <a:solidFill>
                  <a:schemeClr val="bg1"/>
                </a:solidFill>
              </a:rPr>
              <a:t>hospodaření domácnosti?</a:t>
            </a:r>
            <a:endParaRPr lang="cs-CZ" b="1" noProof="0" dirty="0">
              <a:solidFill>
                <a:srgbClr val="007FAD"/>
              </a:solidFill>
            </a:endParaRP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3867268D-4964-8069-B733-0CB90A46174A}"/>
              </a:ext>
            </a:extLst>
          </p:cNvPr>
          <p:cNvSpPr txBox="1"/>
          <p:nvPr/>
        </p:nvSpPr>
        <p:spPr>
          <a:xfrm>
            <a:off x="3762334" y="6583487"/>
            <a:ext cx="4626343" cy="193899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b="1" noProof="0" dirty="0">
                <a:solidFill>
                  <a:schemeClr val="bg1"/>
                </a:solidFill>
              </a:rPr>
              <a:t>příjmy na děti pozitivně ovlivňují hospodaření domácnosti</a:t>
            </a:r>
          </a:p>
        </p:txBody>
      </p:sp>
      <p:graphicFrame>
        <p:nvGraphicFramePr>
          <p:cNvPr id="16" name="Graf 15">
            <a:extLst>
              <a:ext uri="{FF2B5EF4-FFF2-40B4-BE49-F238E27FC236}">
                <a16:creationId xmlns:a16="http://schemas.microsoft.com/office/drawing/2014/main" id="{F4114665-C80F-D5DB-5C70-3592AC1D03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1433453"/>
              </p:ext>
            </p:extLst>
          </p:nvPr>
        </p:nvGraphicFramePr>
        <p:xfrm>
          <a:off x="4839406" y="5177416"/>
          <a:ext cx="1665027" cy="15159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18" name="Skupina 17">
            <a:extLst>
              <a:ext uri="{FF2B5EF4-FFF2-40B4-BE49-F238E27FC236}">
                <a16:creationId xmlns:a16="http://schemas.microsoft.com/office/drawing/2014/main" id="{FDC0B5F6-0A01-87B7-1A81-5F68C2F6D54D}"/>
              </a:ext>
            </a:extLst>
          </p:cNvPr>
          <p:cNvGrpSpPr/>
          <p:nvPr/>
        </p:nvGrpSpPr>
        <p:grpSpPr>
          <a:xfrm flipH="1">
            <a:off x="10889390" y="3256994"/>
            <a:ext cx="1037273" cy="1080354"/>
            <a:chOff x="10038523" y="1492046"/>
            <a:chExt cx="1037274" cy="941866"/>
          </a:xfrm>
        </p:grpSpPr>
        <p:pic>
          <p:nvPicPr>
            <p:cNvPr id="19" name="Obrázek 18">
              <a:extLst>
                <a:ext uri="{FF2B5EF4-FFF2-40B4-BE49-F238E27FC236}">
                  <a16:creationId xmlns:a16="http://schemas.microsoft.com/office/drawing/2014/main" id="{F2D112F1-DD43-DAF4-043D-E841CB313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54672" t="2323" b="4182"/>
            <a:stretch>
              <a:fillRect/>
            </a:stretch>
          </p:blipFill>
          <p:spPr>
            <a:xfrm>
              <a:off x="10038523" y="1569999"/>
              <a:ext cx="1037274" cy="863913"/>
            </a:xfrm>
            <a:prstGeom prst="rect">
              <a:avLst/>
            </a:prstGeom>
          </p:spPr>
        </p:pic>
        <p:sp>
          <p:nvSpPr>
            <p:cNvPr id="20" name="TextovéPole 19">
              <a:extLst>
                <a:ext uri="{FF2B5EF4-FFF2-40B4-BE49-F238E27FC236}">
                  <a16:creationId xmlns:a16="http://schemas.microsoft.com/office/drawing/2014/main" id="{834248E5-9B5E-DA3F-5912-C1B070EDB00D}"/>
                </a:ext>
              </a:extLst>
            </p:cNvPr>
            <p:cNvSpPr txBox="1"/>
            <p:nvPr/>
          </p:nvSpPr>
          <p:spPr>
            <a:xfrm>
              <a:off x="10242420" y="1492046"/>
              <a:ext cx="629478" cy="169044"/>
            </a:xfrm>
            <a:prstGeom prst="rect">
              <a:avLst/>
            </a:prstGeom>
            <a:noFill/>
          </p:spPr>
          <p:txBody>
            <a:bodyPr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sk-SK" sz="1200" b="1" dirty="0">
                  <a:solidFill>
                    <a:srgbClr val="00B0F0"/>
                  </a:solidFill>
                </a:rPr>
                <a:t>J</a:t>
              </a:r>
              <a:r>
                <a:rPr lang="sk-SK" sz="1200" b="1" dirty="0">
                  <a:solidFill>
                    <a:schemeClr val="accent6">
                      <a:lumMod val="75000"/>
                    </a:schemeClr>
                  </a:solidFill>
                </a:rPr>
                <a:t>Á</a:t>
              </a:r>
            </a:p>
          </p:txBody>
        </p:sp>
      </p:grp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7EC079AD-60E9-D578-C509-6AB4BDA21A79}"/>
              </a:ext>
            </a:extLst>
          </p:cNvPr>
          <p:cNvSpPr txBox="1"/>
          <p:nvPr/>
        </p:nvSpPr>
        <p:spPr>
          <a:xfrm>
            <a:off x="10102845" y="2661175"/>
            <a:ext cx="2276193" cy="507831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b="1" dirty="0">
                <a:solidFill>
                  <a:schemeClr val="bg1"/>
                </a:solidFill>
              </a:rPr>
              <a:t>příjmy na děti pozitivně ovlivňují hospodaření domácnosti</a:t>
            </a:r>
          </a:p>
        </p:txBody>
      </p:sp>
      <p:grpSp>
        <p:nvGrpSpPr>
          <p:cNvPr id="22" name="Skupina 21">
            <a:extLst>
              <a:ext uri="{FF2B5EF4-FFF2-40B4-BE49-F238E27FC236}">
                <a16:creationId xmlns:a16="http://schemas.microsoft.com/office/drawing/2014/main" id="{4789FD08-A2BF-91F3-A53C-B2A32B767F56}"/>
              </a:ext>
            </a:extLst>
          </p:cNvPr>
          <p:cNvGrpSpPr/>
          <p:nvPr/>
        </p:nvGrpSpPr>
        <p:grpSpPr>
          <a:xfrm flipH="1">
            <a:off x="775874" y="3376059"/>
            <a:ext cx="1037273" cy="1080354"/>
            <a:chOff x="10038523" y="1492046"/>
            <a:chExt cx="1037274" cy="941866"/>
          </a:xfrm>
        </p:grpSpPr>
        <p:pic>
          <p:nvPicPr>
            <p:cNvPr id="23" name="Obrázek 22">
              <a:extLst>
                <a:ext uri="{FF2B5EF4-FFF2-40B4-BE49-F238E27FC236}">
                  <a16:creationId xmlns:a16="http://schemas.microsoft.com/office/drawing/2014/main" id="{472015DA-DFCA-9119-A588-E92EEE9346D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54672" t="2323" b="4182"/>
            <a:stretch>
              <a:fillRect/>
            </a:stretch>
          </p:blipFill>
          <p:spPr>
            <a:xfrm>
              <a:off x="10038523" y="1569999"/>
              <a:ext cx="1037274" cy="863913"/>
            </a:xfrm>
            <a:prstGeom prst="rect">
              <a:avLst/>
            </a:prstGeom>
          </p:spPr>
        </p:pic>
        <p:sp>
          <p:nvSpPr>
            <p:cNvPr id="24" name="TextovéPole 23">
              <a:extLst>
                <a:ext uri="{FF2B5EF4-FFF2-40B4-BE49-F238E27FC236}">
                  <a16:creationId xmlns:a16="http://schemas.microsoft.com/office/drawing/2014/main" id="{B621BF6D-2693-674D-72F0-A262E322D782}"/>
                </a:ext>
              </a:extLst>
            </p:cNvPr>
            <p:cNvSpPr txBox="1"/>
            <p:nvPr/>
          </p:nvSpPr>
          <p:spPr>
            <a:xfrm>
              <a:off x="10242420" y="1492046"/>
              <a:ext cx="629478" cy="169044"/>
            </a:xfrm>
            <a:prstGeom prst="rect">
              <a:avLst/>
            </a:prstGeom>
            <a:noFill/>
          </p:spPr>
          <p:txBody>
            <a:bodyPr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sk-SK" sz="1200" b="1" dirty="0">
                  <a:solidFill>
                    <a:srgbClr val="00B0F0"/>
                  </a:solidFill>
                </a:rPr>
                <a:t>J</a:t>
              </a:r>
              <a:r>
                <a:rPr lang="sk-SK" sz="1200" b="1" dirty="0">
                  <a:solidFill>
                    <a:schemeClr val="accent6">
                      <a:lumMod val="75000"/>
                    </a:schemeClr>
                  </a:solidFill>
                </a:rPr>
                <a:t>Á</a:t>
              </a:r>
            </a:p>
          </p:txBody>
        </p:sp>
      </p:grp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890CA64F-1E89-DF0B-86A6-994A2C7A1E6F}"/>
              </a:ext>
            </a:extLst>
          </p:cNvPr>
          <p:cNvSpPr txBox="1"/>
          <p:nvPr/>
        </p:nvSpPr>
        <p:spPr>
          <a:xfrm>
            <a:off x="110014" y="2871342"/>
            <a:ext cx="2276193" cy="507831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b="1" dirty="0">
                <a:solidFill>
                  <a:schemeClr val="bg1"/>
                </a:solidFill>
              </a:rPr>
              <a:t>příjmy na děti pozitivně ovlivňují hospodaření domácnosti</a:t>
            </a:r>
          </a:p>
        </p:txBody>
      </p:sp>
      <p:grpSp>
        <p:nvGrpSpPr>
          <p:cNvPr id="26" name="Skupina 25">
            <a:extLst>
              <a:ext uri="{FF2B5EF4-FFF2-40B4-BE49-F238E27FC236}">
                <a16:creationId xmlns:a16="http://schemas.microsoft.com/office/drawing/2014/main" id="{F2D682CD-3E50-2096-3903-4EA59EC49102}"/>
              </a:ext>
            </a:extLst>
          </p:cNvPr>
          <p:cNvGrpSpPr/>
          <p:nvPr/>
        </p:nvGrpSpPr>
        <p:grpSpPr>
          <a:xfrm>
            <a:off x="211421" y="1496267"/>
            <a:ext cx="1665027" cy="1515990"/>
            <a:chOff x="4839406" y="5177416"/>
            <a:chExt cx="1665027" cy="1515990"/>
          </a:xfrm>
        </p:grpSpPr>
        <p:graphicFrame>
          <p:nvGraphicFramePr>
            <p:cNvPr id="27" name="Graf 26">
              <a:extLst>
                <a:ext uri="{FF2B5EF4-FFF2-40B4-BE49-F238E27FC236}">
                  <a16:creationId xmlns:a16="http://schemas.microsoft.com/office/drawing/2014/main" id="{F2CF03A8-95DE-D8C0-3B10-48294082124F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871049911"/>
                </p:ext>
              </p:extLst>
            </p:nvPr>
          </p:nvGraphicFramePr>
          <p:xfrm>
            <a:off x="4839406" y="5177416"/>
            <a:ext cx="1665027" cy="151599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28" name="TextovéPole 27">
              <a:extLst>
                <a:ext uri="{FF2B5EF4-FFF2-40B4-BE49-F238E27FC236}">
                  <a16:creationId xmlns:a16="http://schemas.microsoft.com/office/drawing/2014/main" id="{5CB6AB71-8431-EB40-24DE-407F0840ACB1}"/>
                </a:ext>
              </a:extLst>
            </p:cNvPr>
            <p:cNvSpPr txBox="1"/>
            <p:nvPr/>
          </p:nvSpPr>
          <p:spPr>
            <a:xfrm>
              <a:off x="6361058" y="5738249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respondentka</a:t>
              </a:r>
            </a:p>
          </p:txBody>
        </p:sp>
        <p:sp>
          <p:nvSpPr>
            <p:cNvPr id="29" name="TextovéPole 28">
              <a:extLst>
                <a:ext uri="{FF2B5EF4-FFF2-40B4-BE49-F238E27FC236}">
                  <a16:creationId xmlns:a16="http://schemas.microsoft.com/office/drawing/2014/main" id="{AC3ADD1F-77B7-4B24-D144-61A4BA216CCB}"/>
                </a:ext>
              </a:extLst>
            </p:cNvPr>
            <p:cNvSpPr txBox="1"/>
            <p:nvPr/>
          </p:nvSpPr>
          <p:spPr>
            <a:xfrm>
              <a:off x="5237169" y="5738249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respondent</a:t>
              </a:r>
            </a:p>
          </p:txBody>
        </p:sp>
      </p:grpSp>
      <p:grpSp>
        <p:nvGrpSpPr>
          <p:cNvPr id="30" name="Skupina 29">
            <a:extLst>
              <a:ext uri="{FF2B5EF4-FFF2-40B4-BE49-F238E27FC236}">
                <a16:creationId xmlns:a16="http://schemas.microsoft.com/office/drawing/2014/main" id="{02B8C1ED-BA7B-7A18-EEDD-1704BBA97AFB}"/>
              </a:ext>
            </a:extLst>
          </p:cNvPr>
          <p:cNvGrpSpPr/>
          <p:nvPr/>
        </p:nvGrpSpPr>
        <p:grpSpPr>
          <a:xfrm>
            <a:off x="10205755" y="1267990"/>
            <a:ext cx="1665027" cy="1515990"/>
            <a:chOff x="4839406" y="5177416"/>
            <a:chExt cx="1665027" cy="1515990"/>
          </a:xfrm>
        </p:grpSpPr>
        <p:graphicFrame>
          <p:nvGraphicFramePr>
            <p:cNvPr id="31" name="Graf 30">
              <a:extLst>
                <a:ext uri="{FF2B5EF4-FFF2-40B4-BE49-F238E27FC236}">
                  <a16:creationId xmlns:a16="http://schemas.microsoft.com/office/drawing/2014/main" id="{9D744535-55E4-9137-2CFD-51761425E286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17096102"/>
                </p:ext>
              </p:extLst>
            </p:nvPr>
          </p:nvGraphicFramePr>
          <p:xfrm>
            <a:off x="4839406" y="5177416"/>
            <a:ext cx="1665027" cy="151599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32" name="TextovéPole 31">
              <a:extLst>
                <a:ext uri="{FF2B5EF4-FFF2-40B4-BE49-F238E27FC236}">
                  <a16:creationId xmlns:a16="http://schemas.microsoft.com/office/drawing/2014/main" id="{8CE7CCE5-0964-6877-7C9B-D3D363866677}"/>
                </a:ext>
              </a:extLst>
            </p:cNvPr>
            <p:cNvSpPr txBox="1"/>
            <p:nvPr/>
          </p:nvSpPr>
          <p:spPr>
            <a:xfrm>
              <a:off x="6361058" y="5738249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respondentka</a:t>
              </a:r>
            </a:p>
          </p:txBody>
        </p:sp>
        <p:sp>
          <p:nvSpPr>
            <p:cNvPr id="33" name="TextovéPole 32">
              <a:extLst>
                <a:ext uri="{FF2B5EF4-FFF2-40B4-BE49-F238E27FC236}">
                  <a16:creationId xmlns:a16="http://schemas.microsoft.com/office/drawing/2014/main" id="{4EDF8B59-0878-93B8-7720-94DA7D50ED2D}"/>
                </a:ext>
              </a:extLst>
            </p:cNvPr>
            <p:cNvSpPr txBox="1"/>
            <p:nvPr/>
          </p:nvSpPr>
          <p:spPr>
            <a:xfrm>
              <a:off x="5237169" y="5738249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respondent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420554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A20C93-1644-D11E-0FE7-86717085D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57B762-78F1-A8E2-440E-AAA76026F9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5752" y="2710361"/>
            <a:ext cx="11323733" cy="2478290"/>
          </a:xfrm>
        </p:spPr>
        <p:txBody>
          <a:bodyPr/>
          <a:lstStyle/>
          <a:p>
            <a:r>
              <a:rPr lang="cs-CZ" b="1" dirty="0">
                <a:solidFill>
                  <a:srgbClr val="FFC3A9"/>
                </a:solidFill>
              </a:rPr>
              <a:t>Ovlivnění hospodaření </a:t>
            </a:r>
            <a:br>
              <a:rPr lang="cs-CZ" b="1" dirty="0">
                <a:solidFill>
                  <a:srgbClr val="FFC3A9"/>
                </a:solidFill>
              </a:rPr>
            </a:br>
            <a:r>
              <a:rPr lang="cs-CZ" sz="4400" dirty="0"/>
              <a:t>domácnosti výší </a:t>
            </a:r>
            <a:r>
              <a:rPr lang="cs-CZ" sz="4400" b="1" dirty="0"/>
              <a:t>výživného a dalšími </a:t>
            </a:r>
            <a:r>
              <a:rPr lang="cs-CZ" sz="44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výdaji</a:t>
            </a:r>
            <a:r>
              <a:rPr lang="cs-CZ" sz="4400" b="1" dirty="0"/>
              <a:t> </a:t>
            </a:r>
            <a:r>
              <a:rPr lang="cs-CZ" sz="4400" b="1" dirty="0">
                <a:solidFill>
                  <a:srgbClr val="FFC3A9"/>
                </a:solidFill>
              </a:rPr>
              <a:t>/ příjmy </a:t>
            </a:r>
            <a:r>
              <a:rPr lang="cs-CZ" sz="4400" dirty="0"/>
              <a:t>na dítě / děti </a:t>
            </a:r>
            <a:br>
              <a:rPr lang="cs-CZ" sz="4400" dirty="0"/>
            </a:br>
            <a:r>
              <a:rPr lang="cs-CZ" sz="4400" dirty="0"/>
              <a:t>z předchozího vztahu</a:t>
            </a:r>
            <a:br>
              <a:rPr lang="cs-CZ" sz="4400" dirty="0"/>
            </a:br>
            <a:r>
              <a:rPr lang="cs-CZ" sz="4400" dirty="0">
                <a:solidFill>
                  <a:schemeClr val="accent4"/>
                </a:solidFill>
              </a:rPr>
              <a:t>- pohled partnera/</a:t>
            </a:r>
            <a:r>
              <a:rPr lang="cs-CZ" sz="4400" dirty="0" err="1">
                <a:solidFill>
                  <a:schemeClr val="accent4"/>
                </a:solidFill>
              </a:rPr>
              <a:t>ky</a:t>
            </a:r>
            <a:br>
              <a:rPr lang="cs-CZ" sz="4400" dirty="0"/>
            </a:br>
            <a:endParaRPr lang="cs-CZ" sz="4400" dirty="0"/>
          </a:p>
        </p:txBody>
      </p:sp>
    </p:spTree>
    <p:extLst>
      <p:ext uri="{BB962C8B-B14F-4D97-AF65-F5344CB8AC3E}">
        <p14:creationId xmlns:p14="http://schemas.microsoft.com/office/powerpoint/2010/main" val="400476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310777-F9C7-6F72-F574-F6F8A77F05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Graf 25">
            <a:extLst>
              <a:ext uri="{FF2B5EF4-FFF2-40B4-BE49-F238E27FC236}">
                <a16:creationId xmlns:a16="http://schemas.microsoft.com/office/drawing/2014/main" id="{95A5EBA9-2FA6-E74F-A2C5-54A3674CFA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72612589"/>
              </p:ext>
            </p:extLst>
          </p:nvPr>
        </p:nvGraphicFramePr>
        <p:xfrm>
          <a:off x="6314660" y="718255"/>
          <a:ext cx="5267144" cy="54214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Nadpis 1">
            <a:extLst>
              <a:ext uri="{FF2B5EF4-FFF2-40B4-BE49-F238E27FC236}">
                <a16:creationId xmlns:a16="http://schemas.microsoft.com/office/drawing/2014/main" id="{C9B2085C-6D8C-091B-EA18-79D948D97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17" y="294200"/>
            <a:ext cx="10144221" cy="590400"/>
          </a:xfrm>
        </p:spPr>
        <p:txBody>
          <a:bodyPr/>
          <a:lstStyle/>
          <a:p>
            <a:r>
              <a:rPr lang="cs-CZ" sz="1200" dirty="0"/>
              <a:t>Q9g. </a:t>
            </a:r>
            <a:r>
              <a:rPr lang="cs-CZ" sz="1200" b="1" dirty="0"/>
              <a:t>Jak vnímá </a:t>
            </a:r>
            <a:r>
              <a:rPr lang="cs-CZ" sz="1200" dirty="0"/>
              <a:t>Váš/Vaše stávající partner/</a:t>
            </a:r>
            <a:r>
              <a:rPr lang="cs-CZ" sz="1200" dirty="0" err="1"/>
              <a:t>ka</a:t>
            </a:r>
            <a:r>
              <a:rPr lang="cs-CZ" sz="1200" dirty="0"/>
              <a:t> vliv (výše) </a:t>
            </a:r>
            <a:r>
              <a:rPr lang="cs-CZ" sz="1200" b="1" dirty="0"/>
              <a:t>výživného a další výdaje, které platíte </a:t>
            </a:r>
            <a:r>
              <a:rPr lang="cs-CZ" sz="1200" dirty="0"/>
              <a:t>na svoje dítě/děti z předchozího vztahu, na hospodaření Vaší společné domácnosti?</a:t>
            </a:r>
            <a:br>
              <a:rPr lang="cs-CZ" sz="1200" dirty="0"/>
            </a:br>
            <a:r>
              <a:rPr lang="cs-CZ" sz="1200" dirty="0"/>
              <a:t>Q9j. </a:t>
            </a:r>
            <a:r>
              <a:rPr lang="cs-CZ" sz="1200" b="1" dirty="0"/>
              <a:t>Jak vnímá</a:t>
            </a:r>
            <a:r>
              <a:rPr lang="cs-CZ" sz="1200" dirty="0"/>
              <a:t> Váš /Vaše stávající partner/</a:t>
            </a:r>
            <a:r>
              <a:rPr lang="cs-CZ" sz="1200" dirty="0" err="1"/>
              <a:t>ka</a:t>
            </a:r>
            <a:r>
              <a:rPr lang="cs-CZ" sz="1200" dirty="0"/>
              <a:t> </a:t>
            </a:r>
            <a:r>
              <a:rPr lang="cs-CZ" sz="1200" b="1" dirty="0"/>
              <a:t>vliv (výše) výživného a další příjmy</a:t>
            </a:r>
            <a:r>
              <a:rPr lang="cs-CZ" sz="1200" dirty="0"/>
              <a:t>, které dostáváte na svoje dítě/děti z předchozího vztahu, na hospodaření Vaší společné domácnosti?</a:t>
            </a:r>
            <a:endParaRPr lang="cs-CZ" sz="1200" dirty="0">
              <a:solidFill>
                <a:srgbClr val="FF0000"/>
              </a:solidFill>
            </a:endParaRPr>
          </a:p>
        </p:txBody>
      </p:sp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82076BC1-EE72-949D-00C1-27277C6623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4972897"/>
              </p:ext>
            </p:extLst>
          </p:nvPr>
        </p:nvGraphicFramePr>
        <p:xfrm>
          <a:off x="617178" y="703178"/>
          <a:ext cx="5267144" cy="54214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ovéPole 1">
            <a:extLst>
              <a:ext uri="{FF2B5EF4-FFF2-40B4-BE49-F238E27FC236}">
                <a16:creationId xmlns:a16="http://schemas.microsoft.com/office/drawing/2014/main" id="{5FF16939-B0E2-BD76-BBEC-D3B7248F6B9E}"/>
              </a:ext>
            </a:extLst>
          </p:cNvPr>
          <p:cNvSpPr txBox="1"/>
          <p:nvPr/>
        </p:nvSpPr>
        <p:spPr>
          <a:xfrm>
            <a:off x="905703" y="6082739"/>
            <a:ext cx="993056" cy="1965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cs-CZ" sz="800" b="0" i="0" u="none" strike="noStrike" dirty="0">
                <a:solidFill>
                  <a:schemeClr val="bg1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n = 534; Báze: </a:t>
            </a:r>
            <a:r>
              <a:rPr lang="cs-CZ" sz="800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respondenti, </a:t>
            </a:r>
            <a:r>
              <a:rPr lang="cs-CZ" sz="800" dirty="0">
                <a:solidFill>
                  <a:schemeClr val="bg1"/>
                </a:solidFill>
              </a:rPr>
              <a:t>kteří platí výživné a další výdaje </a:t>
            </a:r>
          </a:p>
          <a:p>
            <a:r>
              <a:rPr lang="cs-CZ" sz="800" dirty="0">
                <a:solidFill>
                  <a:schemeClr val="bg1"/>
                </a:solidFill>
              </a:rPr>
              <a:t>pro svoje děti z předchozího vztahu a partner výdaje zná</a:t>
            </a:r>
            <a:endParaRPr lang="cs-CZ" sz="800" dirty="0">
              <a:solidFill>
                <a:schemeClr val="bg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0E1D6CEA-DE70-BB4A-1970-D42E2D4E594D}"/>
              </a:ext>
            </a:extLst>
          </p:cNvPr>
          <p:cNvSpPr txBox="1"/>
          <p:nvPr/>
        </p:nvSpPr>
        <p:spPr>
          <a:xfrm>
            <a:off x="2526905" y="2965658"/>
            <a:ext cx="1754022" cy="1449628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b="1" dirty="0">
                <a:solidFill>
                  <a:schemeClr val="bg1"/>
                </a:solidFill>
              </a:rPr>
              <a:t>vnímání </a:t>
            </a:r>
            <a:br>
              <a:rPr lang="cs-CZ" b="1" dirty="0">
                <a:solidFill>
                  <a:schemeClr val="bg1"/>
                </a:solidFill>
              </a:rPr>
            </a:br>
            <a:r>
              <a:rPr lang="cs-CZ" b="1" dirty="0">
                <a:solidFill>
                  <a:schemeClr val="bg1"/>
                </a:solidFill>
              </a:rPr>
              <a:t>vlivu </a:t>
            </a:r>
            <a:r>
              <a:rPr lang="cs-CZ" b="1" dirty="0">
                <a:solidFill>
                  <a:srgbClr val="007FAD"/>
                </a:solidFill>
              </a:rPr>
              <a:t>výdajů</a:t>
            </a:r>
            <a:br>
              <a:rPr lang="cs-CZ" b="1" dirty="0">
                <a:solidFill>
                  <a:srgbClr val="007FAD"/>
                </a:solidFill>
              </a:rPr>
            </a:br>
            <a:r>
              <a:rPr lang="cs-CZ" b="1" dirty="0">
                <a:solidFill>
                  <a:schemeClr val="bg1"/>
                </a:solidFill>
              </a:rPr>
              <a:t>na dítě / děti </a:t>
            </a:r>
            <a:r>
              <a:rPr lang="cs-CZ" b="1" dirty="0">
                <a:solidFill>
                  <a:srgbClr val="007FAD"/>
                </a:solidFill>
              </a:rPr>
              <a:t>respondenta/</a:t>
            </a:r>
            <a:r>
              <a:rPr lang="cs-CZ" b="1" dirty="0" err="1">
                <a:solidFill>
                  <a:srgbClr val="007FAD"/>
                </a:solidFill>
              </a:rPr>
              <a:t>ky</a:t>
            </a:r>
            <a:br>
              <a:rPr lang="cs-CZ" b="1" dirty="0">
                <a:solidFill>
                  <a:srgbClr val="007FAD"/>
                </a:solidFill>
              </a:rPr>
            </a:br>
            <a:r>
              <a:rPr lang="cs-CZ" b="1" dirty="0">
                <a:solidFill>
                  <a:schemeClr val="bg1"/>
                </a:solidFill>
              </a:rPr>
              <a:t>na hospodaření domácnosti</a:t>
            </a:r>
            <a:endParaRPr lang="cs-CZ" b="1" dirty="0">
              <a:solidFill>
                <a:srgbClr val="007FAD"/>
              </a:solidFill>
            </a:endParaRPr>
          </a:p>
        </p:txBody>
      </p:sp>
      <p:sp>
        <p:nvSpPr>
          <p:cNvPr id="18" name="Šipka: zahnutá dolů 17">
            <a:extLst>
              <a:ext uri="{FF2B5EF4-FFF2-40B4-BE49-F238E27FC236}">
                <a16:creationId xmlns:a16="http://schemas.microsoft.com/office/drawing/2014/main" id="{0CBAE7AE-9791-5DD9-8569-68CC1BBA6F0E}"/>
              </a:ext>
            </a:extLst>
          </p:cNvPr>
          <p:cNvSpPr/>
          <p:nvPr/>
        </p:nvSpPr>
        <p:spPr>
          <a:xfrm rot="2121973">
            <a:off x="3780850" y="2570389"/>
            <a:ext cx="2854726" cy="622578"/>
          </a:xfrm>
          <a:prstGeom prst="curvedDownArrow">
            <a:avLst/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k-SK" sz="1200" dirty="0">
              <a:solidFill>
                <a:schemeClr val="tx1"/>
              </a:solidFill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1D8ABCEE-23B7-130E-6E66-353140C3050A}"/>
              </a:ext>
            </a:extLst>
          </p:cNvPr>
          <p:cNvSpPr txBox="1"/>
          <p:nvPr/>
        </p:nvSpPr>
        <p:spPr>
          <a:xfrm>
            <a:off x="3762334" y="6583487"/>
            <a:ext cx="4626343" cy="193899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b="1" noProof="0" dirty="0">
                <a:solidFill>
                  <a:schemeClr val="bg1"/>
                </a:solidFill>
              </a:rPr>
              <a:t>Jak výdaje / příjmy na děti ovlivňují hospodaření domácnosti?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0B9E9ED6-D071-4D1D-F751-B267DE1994A5}"/>
              </a:ext>
            </a:extLst>
          </p:cNvPr>
          <p:cNvSpPr txBox="1"/>
          <p:nvPr/>
        </p:nvSpPr>
        <p:spPr>
          <a:xfrm>
            <a:off x="4569643" y="3909611"/>
            <a:ext cx="3058530" cy="1129540"/>
          </a:xfrm>
          <a:prstGeom prst="rect">
            <a:avLst/>
          </a:prstGeom>
          <a:noFill/>
        </p:spPr>
        <p:txBody>
          <a:bodyPr wrap="non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noProof="0" dirty="0">
                <a:solidFill>
                  <a:srgbClr val="007FAD"/>
                </a:solidFill>
              </a:rPr>
              <a:t>TOP2BOX </a:t>
            </a:r>
          </a:p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noProof="0" dirty="0">
                <a:solidFill>
                  <a:srgbClr val="007FAD"/>
                </a:solidFill>
              </a:rPr>
              <a:t>do 3 let vztahu: 49 %</a:t>
            </a:r>
          </a:p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noProof="0" dirty="0">
                <a:solidFill>
                  <a:srgbClr val="007FAD"/>
                </a:solidFill>
              </a:rPr>
              <a:t>spíše nižší příjem dom.: 33 %</a:t>
            </a:r>
          </a:p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dirty="0">
                <a:solidFill>
                  <a:srgbClr val="007FAD"/>
                </a:solidFill>
              </a:rPr>
              <a:t>občasné + časté spory ohledně financí: 40 %</a:t>
            </a:r>
          </a:p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dirty="0">
                <a:solidFill>
                  <a:srgbClr val="007FAD"/>
                </a:solidFill>
              </a:rPr>
              <a:t>společný účet: 35 %</a:t>
            </a:r>
          </a:p>
        </p:txBody>
      </p:sp>
      <p:sp>
        <p:nvSpPr>
          <p:cNvPr id="9" name="TextovéPole 1">
            <a:extLst>
              <a:ext uri="{FF2B5EF4-FFF2-40B4-BE49-F238E27FC236}">
                <a16:creationId xmlns:a16="http://schemas.microsoft.com/office/drawing/2014/main" id="{5DE76656-B460-B811-E5CA-91D63A1CC912}"/>
              </a:ext>
            </a:extLst>
          </p:cNvPr>
          <p:cNvSpPr txBox="1"/>
          <p:nvPr/>
        </p:nvSpPr>
        <p:spPr>
          <a:xfrm>
            <a:off x="8206694" y="6026417"/>
            <a:ext cx="993056" cy="1965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cs-CZ" sz="800" b="0" i="0" u="none" strike="noStrike" dirty="0">
                <a:solidFill>
                  <a:schemeClr val="bg1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n = 118; Báze: </a:t>
            </a:r>
            <a:r>
              <a:rPr lang="cs-CZ" sz="800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respondenti, </a:t>
            </a:r>
            <a:r>
              <a:rPr lang="cs-CZ" sz="800" dirty="0">
                <a:solidFill>
                  <a:schemeClr val="bg1"/>
                </a:solidFill>
              </a:rPr>
              <a:t>kteří pobírají výživné a další příjmy </a:t>
            </a:r>
          </a:p>
          <a:p>
            <a:r>
              <a:rPr lang="cs-CZ" sz="800" dirty="0">
                <a:solidFill>
                  <a:schemeClr val="bg1"/>
                </a:solidFill>
              </a:rPr>
              <a:t>pro svoje děti z předchozího vztahu a partner příjmy zná</a:t>
            </a:r>
            <a:endParaRPr lang="cs-CZ" sz="800" dirty="0">
              <a:solidFill>
                <a:schemeClr val="bg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D162D97F-1682-F247-C684-A15BB6627D90}"/>
              </a:ext>
            </a:extLst>
          </p:cNvPr>
          <p:cNvSpPr txBox="1"/>
          <p:nvPr/>
        </p:nvSpPr>
        <p:spPr>
          <a:xfrm>
            <a:off x="8262736" y="3048409"/>
            <a:ext cx="1775789" cy="1449628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b="1" noProof="0" dirty="0">
                <a:solidFill>
                  <a:schemeClr val="bg1"/>
                </a:solidFill>
              </a:rPr>
              <a:t>vnímání </a:t>
            </a:r>
            <a:br>
              <a:rPr lang="cs-CZ" b="1" noProof="0" dirty="0">
                <a:solidFill>
                  <a:schemeClr val="bg1"/>
                </a:solidFill>
              </a:rPr>
            </a:br>
            <a:r>
              <a:rPr lang="cs-CZ" b="1" noProof="0" dirty="0">
                <a:solidFill>
                  <a:schemeClr val="bg1"/>
                </a:solidFill>
              </a:rPr>
              <a:t>vlivu </a:t>
            </a:r>
            <a:r>
              <a:rPr lang="cs-CZ" b="1" noProof="0" dirty="0">
                <a:solidFill>
                  <a:srgbClr val="007FAD"/>
                </a:solidFill>
              </a:rPr>
              <a:t>příjmů</a:t>
            </a:r>
            <a:r>
              <a:rPr lang="cs-CZ" b="1" dirty="0">
                <a:solidFill>
                  <a:schemeClr val="bg1"/>
                </a:solidFill>
              </a:rPr>
              <a:t> </a:t>
            </a:r>
            <a:br>
              <a:rPr lang="cs-CZ" b="1" dirty="0">
                <a:solidFill>
                  <a:schemeClr val="bg1"/>
                </a:solidFill>
              </a:rPr>
            </a:br>
            <a:r>
              <a:rPr lang="cs-CZ" b="1" dirty="0">
                <a:solidFill>
                  <a:schemeClr val="bg1"/>
                </a:solidFill>
              </a:rPr>
              <a:t>na dítě / děti </a:t>
            </a:r>
            <a:r>
              <a:rPr lang="cs-CZ" b="1" noProof="0" dirty="0">
                <a:solidFill>
                  <a:srgbClr val="007FAD"/>
                </a:solidFill>
              </a:rPr>
              <a:t>respondenta/</a:t>
            </a:r>
            <a:r>
              <a:rPr lang="cs-CZ" b="1" noProof="0" dirty="0" err="1">
                <a:solidFill>
                  <a:srgbClr val="007FAD"/>
                </a:solidFill>
              </a:rPr>
              <a:t>ky</a:t>
            </a:r>
            <a:br>
              <a:rPr lang="cs-CZ" b="1" noProof="0" dirty="0">
                <a:solidFill>
                  <a:schemeClr val="bg1"/>
                </a:solidFill>
              </a:rPr>
            </a:br>
            <a:r>
              <a:rPr lang="cs-CZ" b="1" noProof="0" dirty="0">
                <a:solidFill>
                  <a:schemeClr val="bg1"/>
                </a:solidFill>
              </a:rPr>
              <a:t>na hospodaření domácnosti</a:t>
            </a:r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8ED248FF-05A5-F44C-B248-A651EBC4FFB5}"/>
              </a:ext>
            </a:extLst>
          </p:cNvPr>
          <p:cNvGrpSpPr/>
          <p:nvPr/>
        </p:nvGrpSpPr>
        <p:grpSpPr>
          <a:xfrm>
            <a:off x="4839406" y="5177416"/>
            <a:ext cx="1665027" cy="1555660"/>
            <a:chOff x="4839406" y="5177416"/>
            <a:chExt cx="1665027" cy="1555660"/>
          </a:xfrm>
        </p:grpSpPr>
        <p:graphicFrame>
          <p:nvGraphicFramePr>
            <p:cNvPr id="8" name="Graf 7">
              <a:extLst>
                <a:ext uri="{FF2B5EF4-FFF2-40B4-BE49-F238E27FC236}">
                  <a16:creationId xmlns:a16="http://schemas.microsoft.com/office/drawing/2014/main" id="{C8D1C917-1A46-3A9D-2B80-ABCDA749054A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433036171"/>
                </p:ext>
              </p:extLst>
            </p:nvPr>
          </p:nvGraphicFramePr>
          <p:xfrm>
            <a:off x="4839406" y="5177416"/>
            <a:ext cx="1665027" cy="151599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27" name="TextovéPole 26">
              <a:extLst>
                <a:ext uri="{FF2B5EF4-FFF2-40B4-BE49-F238E27FC236}">
                  <a16:creationId xmlns:a16="http://schemas.microsoft.com/office/drawing/2014/main" id="{40799F67-722C-6F23-4792-5F7514BFCCAF}"/>
                </a:ext>
              </a:extLst>
            </p:cNvPr>
            <p:cNvSpPr txBox="1"/>
            <p:nvPr/>
          </p:nvSpPr>
          <p:spPr>
            <a:xfrm>
              <a:off x="6374984" y="5920445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pozitivně</a:t>
              </a:r>
            </a:p>
          </p:txBody>
        </p:sp>
        <p:sp>
          <p:nvSpPr>
            <p:cNvPr id="28" name="TextovéPole 27">
              <a:extLst>
                <a:ext uri="{FF2B5EF4-FFF2-40B4-BE49-F238E27FC236}">
                  <a16:creationId xmlns:a16="http://schemas.microsoft.com/office/drawing/2014/main" id="{B1B1E615-C7F4-9F08-A51E-487FE953F897}"/>
                </a:ext>
              </a:extLst>
            </p:cNvPr>
            <p:cNvSpPr txBox="1"/>
            <p:nvPr/>
          </p:nvSpPr>
          <p:spPr>
            <a:xfrm>
              <a:off x="5220784" y="5900569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negativně</a:t>
              </a:r>
            </a:p>
          </p:txBody>
        </p:sp>
      </p:grpSp>
      <p:grpSp>
        <p:nvGrpSpPr>
          <p:cNvPr id="7" name="Skupina 6">
            <a:extLst>
              <a:ext uri="{FF2B5EF4-FFF2-40B4-BE49-F238E27FC236}">
                <a16:creationId xmlns:a16="http://schemas.microsoft.com/office/drawing/2014/main" id="{92D1F089-A39F-CB78-123D-887EC8BED288}"/>
              </a:ext>
            </a:extLst>
          </p:cNvPr>
          <p:cNvGrpSpPr/>
          <p:nvPr/>
        </p:nvGrpSpPr>
        <p:grpSpPr>
          <a:xfrm>
            <a:off x="154128" y="1894713"/>
            <a:ext cx="1665027" cy="1595418"/>
            <a:chOff x="4839406" y="5177416"/>
            <a:chExt cx="1665027" cy="1595418"/>
          </a:xfrm>
        </p:grpSpPr>
        <p:graphicFrame>
          <p:nvGraphicFramePr>
            <p:cNvPr id="14" name="Graf 13">
              <a:extLst>
                <a:ext uri="{FF2B5EF4-FFF2-40B4-BE49-F238E27FC236}">
                  <a16:creationId xmlns:a16="http://schemas.microsoft.com/office/drawing/2014/main" id="{F6B8A683-ACD8-5BF3-3627-36729C927808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54989816"/>
                </p:ext>
              </p:extLst>
            </p:nvPr>
          </p:nvGraphicFramePr>
          <p:xfrm>
            <a:off x="4839406" y="5177416"/>
            <a:ext cx="1665027" cy="151599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16" name="TextovéPole 15">
              <a:extLst>
                <a:ext uri="{FF2B5EF4-FFF2-40B4-BE49-F238E27FC236}">
                  <a16:creationId xmlns:a16="http://schemas.microsoft.com/office/drawing/2014/main" id="{BFF56539-EED2-E530-F2B4-709B3348CFDE}"/>
                </a:ext>
              </a:extLst>
            </p:cNvPr>
            <p:cNvSpPr txBox="1"/>
            <p:nvPr/>
          </p:nvSpPr>
          <p:spPr>
            <a:xfrm>
              <a:off x="6374984" y="5900567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partnerka</a:t>
              </a:r>
            </a:p>
          </p:txBody>
        </p:sp>
        <p:sp>
          <p:nvSpPr>
            <p:cNvPr id="17" name="TextovéPole 16">
              <a:extLst>
                <a:ext uri="{FF2B5EF4-FFF2-40B4-BE49-F238E27FC236}">
                  <a16:creationId xmlns:a16="http://schemas.microsoft.com/office/drawing/2014/main" id="{5DBCB622-3974-5A2B-67C2-62A852D3A996}"/>
                </a:ext>
              </a:extLst>
            </p:cNvPr>
            <p:cNvSpPr txBox="1"/>
            <p:nvPr/>
          </p:nvSpPr>
          <p:spPr>
            <a:xfrm>
              <a:off x="5240662" y="5960203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partner</a:t>
              </a:r>
            </a:p>
          </p:txBody>
        </p:sp>
      </p:grp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B30AE646-C6BF-5B7E-4B9D-22CCF64AB322}"/>
              </a:ext>
            </a:extLst>
          </p:cNvPr>
          <p:cNvSpPr txBox="1"/>
          <p:nvPr/>
        </p:nvSpPr>
        <p:spPr>
          <a:xfrm>
            <a:off x="-6187" y="3255975"/>
            <a:ext cx="2276193" cy="664797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b="1" dirty="0">
                <a:solidFill>
                  <a:schemeClr val="bg1"/>
                </a:solidFill>
              </a:rPr>
              <a:t>Jak výdaje</a:t>
            </a:r>
            <a:br>
              <a:rPr lang="cs-CZ" sz="1200" b="1" dirty="0">
                <a:solidFill>
                  <a:schemeClr val="bg1"/>
                </a:solidFill>
              </a:rPr>
            </a:br>
            <a:r>
              <a:rPr lang="cs-CZ" sz="1200" b="1" dirty="0">
                <a:solidFill>
                  <a:schemeClr val="bg1"/>
                </a:solidFill>
              </a:rPr>
              <a:t>na děti ovlivňují </a:t>
            </a:r>
            <a:br>
              <a:rPr lang="cs-CZ" sz="1200" b="1" dirty="0">
                <a:solidFill>
                  <a:schemeClr val="bg1"/>
                </a:solidFill>
              </a:rPr>
            </a:br>
            <a:r>
              <a:rPr lang="cs-CZ" sz="1200" b="1" dirty="0">
                <a:solidFill>
                  <a:schemeClr val="bg1"/>
                </a:solidFill>
              </a:rPr>
              <a:t>hospodaření </a:t>
            </a:r>
            <a:br>
              <a:rPr lang="cs-CZ" sz="1200" b="1" dirty="0">
                <a:solidFill>
                  <a:schemeClr val="bg1"/>
                </a:solidFill>
              </a:rPr>
            </a:br>
            <a:r>
              <a:rPr lang="cs-CZ" sz="1200" b="1" dirty="0">
                <a:solidFill>
                  <a:schemeClr val="bg1"/>
                </a:solidFill>
              </a:rPr>
              <a:t>domácnosti?</a:t>
            </a:r>
          </a:p>
        </p:txBody>
      </p:sp>
      <p:grpSp>
        <p:nvGrpSpPr>
          <p:cNvPr id="23" name="Skupina 22">
            <a:extLst>
              <a:ext uri="{FF2B5EF4-FFF2-40B4-BE49-F238E27FC236}">
                <a16:creationId xmlns:a16="http://schemas.microsoft.com/office/drawing/2014/main" id="{5580FB1D-7233-C9A2-F007-46512AFC9936}"/>
              </a:ext>
            </a:extLst>
          </p:cNvPr>
          <p:cNvGrpSpPr/>
          <p:nvPr/>
        </p:nvGrpSpPr>
        <p:grpSpPr>
          <a:xfrm flipH="1">
            <a:off x="676826" y="3948512"/>
            <a:ext cx="993056" cy="1128276"/>
            <a:chOff x="3849805" y="1434379"/>
            <a:chExt cx="1033576" cy="1114172"/>
          </a:xfrm>
        </p:grpSpPr>
        <p:pic>
          <p:nvPicPr>
            <p:cNvPr id="24" name="Obrázek 23">
              <a:extLst>
                <a:ext uri="{FF2B5EF4-FFF2-40B4-BE49-F238E27FC236}">
                  <a16:creationId xmlns:a16="http://schemas.microsoft.com/office/drawing/2014/main" id="{F2E8FA17-67A2-8B91-AE62-C83D0A158B9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t="7689" r="55406"/>
            <a:stretch>
              <a:fillRect/>
            </a:stretch>
          </p:blipFill>
          <p:spPr>
            <a:xfrm>
              <a:off x="3849805" y="1570000"/>
              <a:ext cx="1033576" cy="978551"/>
            </a:xfrm>
            <a:prstGeom prst="rect">
              <a:avLst/>
            </a:prstGeom>
          </p:spPr>
        </p:pic>
        <p:sp>
          <p:nvSpPr>
            <p:cNvPr id="29" name="TextovéPole 28">
              <a:extLst>
                <a:ext uri="{FF2B5EF4-FFF2-40B4-BE49-F238E27FC236}">
                  <a16:creationId xmlns:a16="http://schemas.microsoft.com/office/drawing/2014/main" id="{1255CE7C-4EA4-A5B8-6C66-8280CBBBC103}"/>
                </a:ext>
              </a:extLst>
            </p:cNvPr>
            <p:cNvSpPr txBox="1"/>
            <p:nvPr/>
          </p:nvSpPr>
          <p:spPr>
            <a:xfrm>
              <a:off x="4017763" y="1434379"/>
              <a:ext cx="629478" cy="193899"/>
            </a:xfrm>
            <a:prstGeom prst="rect">
              <a:avLst/>
            </a:prstGeom>
            <a:noFill/>
          </p:spPr>
          <p:txBody>
            <a:bodyPr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sk-SK" sz="1200" b="1" dirty="0">
                  <a:solidFill>
                    <a:srgbClr val="00B0F0"/>
                  </a:solidFill>
                </a:rPr>
                <a:t>ON</a:t>
              </a:r>
              <a:r>
                <a:rPr lang="sk-SK" sz="1200" b="1" dirty="0">
                  <a:solidFill>
                    <a:schemeClr val="bg1"/>
                  </a:solidFill>
                </a:rPr>
                <a:t>/</a:t>
              </a:r>
              <a:r>
                <a:rPr lang="sk-SK" sz="1200" b="1" dirty="0">
                  <a:solidFill>
                    <a:schemeClr val="accent6">
                      <a:lumMod val="75000"/>
                    </a:schemeClr>
                  </a:solidFill>
                </a:rPr>
                <a:t>A</a:t>
              </a:r>
            </a:p>
          </p:txBody>
        </p:sp>
      </p:grpSp>
      <p:grpSp>
        <p:nvGrpSpPr>
          <p:cNvPr id="30" name="Skupina 29">
            <a:extLst>
              <a:ext uri="{FF2B5EF4-FFF2-40B4-BE49-F238E27FC236}">
                <a16:creationId xmlns:a16="http://schemas.microsoft.com/office/drawing/2014/main" id="{EEE92C53-DE4D-3530-A117-9A5D29708082}"/>
              </a:ext>
            </a:extLst>
          </p:cNvPr>
          <p:cNvGrpSpPr/>
          <p:nvPr/>
        </p:nvGrpSpPr>
        <p:grpSpPr>
          <a:xfrm>
            <a:off x="10198840" y="1233211"/>
            <a:ext cx="1665027" cy="1595418"/>
            <a:chOff x="4839406" y="5177416"/>
            <a:chExt cx="1665027" cy="1595418"/>
          </a:xfrm>
        </p:grpSpPr>
        <p:graphicFrame>
          <p:nvGraphicFramePr>
            <p:cNvPr id="31" name="Graf 30">
              <a:extLst>
                <a:ext uri="{FF2B5EF4-FFF2-40B4-BE49-F238E27FC236}">
                  <a16:creationId xmlns:a16="http://schemas.microsoft.com/office/drawing/2014/main" id="{D38CE97D-870A-9BFF-A481-9D6DC8671488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556942921"/>
                </p:ext>
              </p:extLst>
            </p:nvPr>
          </p:nvGraphicFramePr>
          <p:xfrm>
            <a:off x="4839406" y="5177416"/>
            <a:ext cx="1665027" cy="151599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32" name="TextovéPole 31">
              <a:extLst>
                <a:ext uri="{FF2B5EF4-FFF2-40B4-BE49-F238E27FC236}">
                  <a16:creationId xmlns:a16="http://schemas.microsoft.com/office/drawing/2014/main" id="{B0DC71BA-2C79-29BE-744E-BB2C3F691805}"/>
                </a:ext>
              </a:extLst>
            </p:cNvPr>
            <p:cNvSpPr txBox="1"/>
            <p:nvPr/>
          </p:nvSpPr>
          <p:spPr>
            <a:xfrm>
              <a:off x="6374984" y="5900567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partnerka</a:t>
              </a:r>
            </a:p>
          </p:txBody>
        </p:sp>
        <p:sp>
          <p:nvSpPr>
            <p:cNvPr id="33" name="TextovéPole 32">
              <a:extLst>
                <a:ext uri="{FF2B5EF4-FFF2-40B4-BE49-F238E27FC236}">
                  <a16:creationId xmlns:a16="http://schemas.microsoft.com/office/drawing/2014/main" id="{16CF8F45-C7A3-FA2F-CD1E-914A1B2002F8}"/>
                </a:ext>
              </a:extLst>
            </p:cNvPr>
            <p:cNvSpPr txBox="1"/>
            <p:nvPr/>
          </p:nvSpPr>
          <p:spPr>
            <a:xfrm>
              <a:off x="5240662" y="5960203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partner</a:t>
              </a:r>
            </a:p>
          </p:txBody>
        </p:sp>
      </p:grpSp>
      <p:sp>
        <p:nvSpPr>
          <p:cNvPr id="34" name="TextovéPole 33">
            <a:extLst>
              <a:ext uri="{FF2B5EF4-FFF2-40B4-BE49-F238E27FC236}">
                <a16:creationId xmlns:a16="http://schemas.microsoft.com/office/drawing/2014/main" id="{85ABAAD9-64C8-17B7-6345-CF43F7A278CB}"/>
              </a:ext>
            </a:extLst>
          </p:cNvPr>
          <p:cNvSpPr txBox="1"/>
          <p:nvPr/>
        </p:nvSpPr>
        <p:spPr>
          <a:xfrm>
            <a:off x="10038525" y="2594473"/>
            <a:ext cx="2276193" cy="664797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b="1" dirty="0">
                <a:solidFill>
                  <a:schemeClr val="bg1"/>
                </a:solidFill>
              </a:rPr>
              <a:t>Jak příjmy </a:t>
            </a:r>
            <a:br>
              <a:rPr lang="cs-CZ" sz="1200" b="1" dirty="0">
                <a:solidFill>
                  <a:schemeClr val="bg1"/>
                </a:solidFill>
              </a:rPr>
            </a:br>
            <a:r>
              <a:rPr lang="cs-CZ" sz="1200" b="1" dirty="0">
                <a:solidFill>
                  <a:schemeClr val="bg1"/>
                </a:solidFill>
              </a:rPr>
              <a:t>na děti ovlivňují </a:t>
            </a:r>
            <a:br>
              <a:rPr lang="cs-CZ" sz="1200" b="1" dirty="0">
                <a:solidFill>
                  <a:schemeClr val="bg1"/>
                </a:solidFill>
              </a:rPr>
            </a:br>
            <a:r>
              <a:rPr lang="cs-CZ" sz="1200" b="1" dirty="0">
                <a:solidFill>
                  <a:schemeClr val="bg1"/>
                </a:solidFill>
              </a:rPr>
              <a:t>hospodaření </a:t>
            </a:r>
            <a:br>
              <a:rPr lang="cs-CZ" sz="1200" b="1" dirty="0">
                <a:solidFill>
                  <a:schemeClr val="bg1"/>
                </a:solidFill>
              </a:rPr>
            </a:br>
            <a:r>
              <a:rPr lang="cs-CZ" sz="1200" b="1" dirty="0">
                <a:solidFill>
                  <a:schemeClr val="bg1"/>
                </a:solidFill>
              </a:rPr>
              <a:t>domácnosti?</a:t>
            </a:r>
          </a:p>
        </p:txBody>
      </p:sp>
      <p:grpSp>
        <p:nvGrpSpPr>
          <p:cNvPr id="35" name="Skupina 34">
            <a:extLst>
              <a:ext uri="{FF2B5EF4-FFF2-40B4-BE49-F238E27FC236}">
                <a16:creationId xmlns:a16="http://schemas.microsoft.com/office/drawing/2014/main" id="{6DD2C571-3AA8-6753-B31C-02F99D0127E8}"/>
              </a:ext>
            </a:extLst>
          </p:cNvPr>
          <p:cNvGrpSpPr/>
          <p:nvPr/>
        </p:nvGrpSpPr>
        <p:grpSpPr>
          <a:xfrm flipH="1">
            <a:off x="10721538" y="3287010"/>
            <a:ext cx="993056" cy="1128276"/>
            <a:chOff x="3849805" y="1434379"/>
            <a:chExt cx="1033576" cy="1114172"/>
          </a:xfrm>
        </p:grpSpPr>
        <p:pic>
          <p:nvPicPr>
            <p:cNvPr id="36" name="Obrázek 35">
              <a:extLst>
                <a:ext uri="{FF2B5EF4-FFF2-40B4-BE49-F238E27FC236}">
                  <a16:creationId xmlns:a16="http://schemas.microsoft.com/office/drawing/2014/main" id="{15C62FC0-DDE3-A1E0-7DD4-9C642EB8C86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t="7689" r="55406"/>
            <a:stretch>
              <a:fillRect/>
            </a:stretch>
          </p:blipFill>
          <p:spPr>
            <a:xfrm>
              <a:off x="3849805" y="1570000"/>
              <a:ext cx="1033576" cy="978551"/>
            </a:xfrm>
            <a:prstGeom prst="rect">
              <a:avLst/>
            </a:prstGeom>
          </p:spPr>
        </p:pic>
        <p:sp>
          <p:nvSpPr>
            <p:cNvPr id="37" name="TextovéPole 36">
              <a:extLst>
                <a:ext uri="{FF2B5EF4-FFF2-40B4-BE49-F238E27FC236}">
                  <a16:creationId xmlns:a16="http://schemas.microsoft.com/office/drawing/2014/main" id="{47B2A0AF-CE72-C8B2-749D-D9DE65D5B4A9}"/>
                </a:ext>
              </a:extLst>
            </p:cNvPr>
            <p:cNvSpPr txBox="1"/>
            <p:nvPr/>
          </p:nvSpPr>
          <p:spPr>
            <a:xfrm>
              <a:off x="4017763" y="1434379"/>
              <a:ext cx="629478" cy="193899"/>
            </a:xfrm>
            <a:prstGeom prst="rect">
              <a:avLst/>
            </a:prstGeom>
            <a:noFill/>
          </p:spPr>
          <p:txBody>
            <a:bodyPr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sk-SK" sz="1200" b="1" dirty="0">
                  <a:solidFill>
                    <a:srgbClr val="00B0F0"/>
                  </a:solidFill>
                </a:rPr>
                <a:t>ON</a:t>
              </a:r>
              <a:r>
                <a:rPr lang="sk-SK" sz="1200" b="1" dirty="0">
                  <a:solidFill>
                    <a:schemeClr val="bg1"/>
                  </a:solidFill>
                </a:rPr>
                <a:t>/</a:t>
              </a:r>
              <a:r>
                <a:rPr lang="sk-SK" sz="1200" b="1" dirty="0">
                  <a:solidFill>
                    <a:schemeClr val="accent6">
                      <a:lumMod val="75000"/>
                    </a:schemeClr>
                  </a:solidFill>
                </a:rPr>
                <a:t>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466274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F8AD7D-2BCF-0044-8C5A-79136104D5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5752" y="2710361"/>
            <a:ext cx="11323733" cy="2478290"/>
          </a:xfrm>
        </p:spPr>
        <p:txBody>
          <a:bodyPr/>
          <a:lstStyle/>
          <a:p>
            <a:br>
              <a:rPr lang="cs-CZ" sz="4400"/>
            </a:br>
            <a:r>
              <a:rPr lang="cs-CZ" sz="4400"/>
              <a:t>Typologie</a:t>
            </a:r>
            <a:endParaRPr lang="cs-CZ" sz="4400" dirty="0"/>
          </a:p>
        </p:txBody>
      </p:sp>
    </p:spTree>
    <p:extLst>
      <p:ext uri="{BB962C8B-B14F-4D97-AF65-F5344CB8AC3E}">
        <p14:creationId xmlns:p14="http://schemas.microsoft.com/office/powerpoint/2010/main" val="1104965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0370F69B-47CD-1686-59DD-4DBA84301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Alimenty jsou jen část problému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E4CF1184-E868-314C-7A3B-E4269C3EEF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50 % lidí</a:t>
            </a:r>
            <a:r>
              <a:rPr lang="cs-CZ" dirty="0"/>
              <a:t>, kteří se doma přou o finance, uvádí, že se jejich spory alespoň občas týkají peněz na děti z předchozích vztahů.</a:t>
            </a:r>
          </a:p>
          <a:p>
            <a:endParaRPr lang="cs-CZ" dirty="0"/>
          </a:p>
          <a:p>
            <a:r>
              <a:rPr lang="cs-CZ" b="1" dirty="0"/>
              <a:t>Napětí vytvářejí hlavně výdaje nad rámec alimentů</a:t>
            </a:r>
          </a:p>
          <a:p>
            <a:r>
              <a:rPr lang="cs-CZ" dirty="0"/>
              <a:t>Dárky, tábory, kroužky nebo jiné mimořádné platby mohou nečekaně zasáhnout společný rozpočet.</a:t>
            </a:r>
          </a:p>
          <a:p>
            <a:endParaRPr lang="cs-CZ" dirty="0"/>
          </a:p>
          <a:p>
            <a:r>
              <a:rPr lang="cs-CZ" b="1" dirty="0"/>
              <a:t>Za penězi se skrývá otázka spravedlnosti</a:t>
            </a:r>
          </a:p>
          <a:p>
            <a:r>
              <a:rPr lang="cs-CZ" dirty="0"/>
              <a:t>Jeden partner podporu dítěte vnímá jako samozřejmou rodičovskou povinnost. Druhý může mít pocit, že potřeby nové domácnosti zůstávají stranou.</a:t>
            </a:r>
          </a:p>
          <a:p>
            <a:endParaRPr lang="cs-CZ" dirty="0"/>
          </a:p>
          <a:p>
            <a:r>
              <a:rPr lang="cs-CZ" b="1" dirty="0"/>
              <a:t>Řešením je předvídatelná dohoda</a:t>
            </a:r>
          </a:p>
          <a:p>
            <a:r>
              <a:rPr lang="cs-CZ" dirty="0"/>
              <a:t>Partneři potřebují oddělit závazky vůči dětem od společných výdajů a předem si určit pravidla pro mimořádné platby.</a:t>
            </a:r>
          </a:p>
        </p:txBody>
      </p:sp>
    </p:spTree>
    <p:extLst>
      <p:ext uri="{BB962C8B-B14F-4D97-AF65-F5344CB8AC3E}">
        <p14:creationId xmlns:p14="http://schemas.microsoft.com/office/powerpoint/2010/main" val="32708876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Content Placeholder 20">
            <a:extLst>
              <a:ext uri="{FF2B5EF4-FFF2-40B4-BE49-F238E27FC236}">
                <a16:creationId xmlns:a16="http://schemas.microsoft.com/office/drawing/2014/main" id="{C48B5C5C-37A9-4300-B3C0-F9BE781F2D5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09600" y="1846263"/>
          <a:ext cx="10979149" cy="4755558"/>
        </p:xfrm>
        <a:graphic>
          <a:graphicData uri="http://schemas.openxmlformats.org/drawingml/2006/table">
            <a:tbl>
              <a:tblPr firstRow="1" bandRow="1"/>
              <a:tblGrid>
                <a:gridCol w="25642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148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82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9pPr>
                    </a:lstStyle>
                    <a:p>
                      <a:pPr algn="just"/>
                      <a:r>
                        <a:rPr lang="en-GB" sz="1800" b="0" i="0" dirty="0">
                          <a:solidFill>
                            <a:schemeClr val="tx2"/>
                          </a:solidFill>
                          <a:latin typeface="Poppins" pitchFamily="2" charset="0"/>
                        </a:rPr>
                        <a:t>1.</a:t>
                      </a:r>
                      <a:r>
                        <a:rPr lang="cs-CZ" sz="1800" b="0" i="0" dirty="0">
                          <a:solidFill>
                            <a:schemeClr val="tx2"/>
                          </a:solidFill>
                          <a:latin typeface="Poppins" pitchFamily="2" charset="0"/>
                        </a:rPr>
                        <a:t> Cíl</a:t>
                      </a:r>
                      <a:endParaRPr lang="en-GB" sz="1800" b="0" i="0" dirty="0">
                        <a:solidFill>
                          <a:schemeClr val="tx2"/>
                        </a:solidFill>
                        <a:latin typeface="Poppins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9pPr>
                    </a:lstStyle>
                    <a:p>
                      <a:pPr algn="just"/>
                      <a:r>
                        <a:rPr lang="cs-CZ" sz="1800" b="0" i="0" noProof="0" dirty="0">
                          <a:solidFill>
                            <a:schemeClr val="bg1"/>
                          </a:solidFill>
                          <a:latin typeface="Poppins" pitchFamily="2" charset="0"/>
                        </a:rPr>
                        <a:t>zjistit, jak mají lidé ze sešívaných rodin nastavený model hospodaření domácnosti, jak vnímají náklady spojení s vlastními dětmi vs dětmi partnera/</a:t>
                      </a:r>
                      <a:r>
                        <a:rPr lang="cs-CZ" sz="1800" b="0" i="0" noProof="0" dirty="0" err="1">
                          <a:solidFill>
                            <a:schemeClr val="bg1"/>
                          </a:solidFill>
                          <a:latin typeface="Poppins" pitchFamily="2" charset="0"/>
                        </a:rPr>
                        <a:t>ky</a:t>
                      </a:r>
                      <a:r>
                        <a:rPr lang="cs-CZ" sz="1800" b="0" i="0" noProof="0" dirty="0">
                          <a:solidFill>
                            <a:schemeClr val="bg1"/>
                          </a:solidFill>
                          <a:latin typeface="Poppins" pitchFamily="2" charset="0"/>
                        </a:rPr>
                        <a:t>, vč. vliv výživného pro rozpočet domácnosti.</a:t>
                      </a:r>
                    </a:p>
                    <a:p>
                      <a:pPr algn="just"/>
                      <a:endParaRPr lang="cs-CZ" sz="1800" b="0" i="0" noProof="0" dirty="0">
                        <a:solidFill>
                          <a:schemeClr val="bg1"/>
                        </a:solidFill>
                        <a:latin typeface="Poppins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2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algn="l"/>
                      <a:r>
                        <a:rPr lang="en-GB" sz="1800" b="0" i="0" dirty="0">
                          <a:solidFill>
                            <a:schemeClr val="tx2"/>
                          </a:solidFill>
                          <a:latin typeface="Poppins" pitchFamily="2" charset="0"/>
                        </a:rPr>
                        <a:t>2.</a:t>
                      </a:r>
                      <a:r>
                        <a:rPr lang="cs-CZ" sz="1800" b="0" i="0" dirty="0">
                          <a:solidFill>
                            <a:schemeClr val="tx2"/>
                          </a:solidFill>
                          <a:latin typeface="Poppins" pitchFamily="2" charset="0"/>
                        </a:rPr>
                        <a:t> Region</a:t>
                      </a:r>
                      <a:endParaRPr lang="en-GB" sz="1800" b="0" i="0" dirty="0">
                        <a:solidFill>
                          <a:schemeClr val="tx2"/>
                        </a:solidFill>
                        <a:latin typeface="Poppins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algn="l"/>
                      <a:r>
                        <a:rPr lang="cs-CZ" sz="1800" b="0" i="0" dirty="0">
                          <a:solidFill>
                            <a:schemeClr val="bg1"/>
                          </a:solidFill>
                          <a:latin typeface="Poppins" pitchFamily="2" charset="0"/>
                        </a:rPr>
                        <a:t>Česká republika</a:t>
                      </a:r>
                      <a:endParaRPr lang="en-GB" sz="1800" b="0" i="0" dirty="0">
                        <a:solidFill>
                          <a:schemeClr val="bg1"/>
                        </a:solidFill>
                        <a:latin typeface="Poppins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2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algn="l"/>
                      <a:r>
                        <a:rPr lang="en-GB" sz="1800" b="0" i="0" dirty="0">
                          <a:solidFill>
                            <a:schemeClr val="tx2"/>
                          </a:solidFill>
                          <a:latin typeface="Poppins" pitchFamily="2" charset="0"/>
                        </a:rPr>
                        <a:t>3.</a:t>
                      </a:r>
                      <a:r>
                        <a:rPr lang="cs-CZ" sz="1800" b="0" i="0" dirty="0">
                          <a:solidFill>
                            <a:schemeClr val="tx2"/>
                          </a:solidFill>
                          <a:latin typeface="Poppins" pitchFamily="2" charset="0"/>
                        </a:rPr>
                        <a:t> Metoda</a:t>
                      </a:r>
                      <a:endParaRPr lang="en-GB" sz="1800" b="0" i="0" dirty="0">
                        <a:solidFill>
                          <a:schemeClr val="tx2"/>
                        </a:solidFill>
                        <a:latin typeface="Poppins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algn="l"/>
                      <a:r>
                        <a:rPr lang="cs-CZ" sz="1800" b="0" i="0" dirty="0">
                          <a:solidFill>
                            <a:schemeClr val="bg1"/>
                          </a:solidFill>
                          <a:latin typeface="Poppins" pitchFamily="2" charset="0"/>
                        </a:rPr>
                        <a:t>CAWI (</a:t>
                      </a:r>
                      <a:r>
                        <a:rPr lang="cs-CZ" sz="1800" b="0" i="0" dirty="0" err="1">
                          <a:solidFill>
                            <a:schemeClr val="bg1"/>
                          </a:solidFill>
                          <a:latin typeface="Poppins" pitchFamily="2" charset="0"/>
                        </a:rPr>
                        <a:t>Computer</a:t>
                      </a:r>
                      <a:r>
                        <a:rPr lang="cs-CZ" sz="1800" b="0" i="0" dirty="0">
                          <a:solidFill>
                            <a:schemeClr val="bg1"/>
                          </a:solidFill>
                          <a:latin typeface="Poppins" pitchFamily="2" charset="0"/>
                        </a:rPr>
                        <a:t> </a:t>
                      </a:r>
                      <a:r>
                        <a:rPr lang="cs-CZ" sz="1800" b="0" i="0" dirty="0" err="1">
                          <a:solidFill>
                            <a:schemeClr val="bg1"/>
                          </a:solidFill>
                          <a:latin typeface="Poppins" pitchFamily="2" charset="0"/>
                        </a:rPr>
                        <a:t>Assisted</a:t>
                      </a:r>
                      <a:r>
                        <a:rPr lang="cs-CZ" sz="1800" b="0" i="0" baseline="0" dirty="0">
                          <a:solidFill>
                            <a:schemeClr val="bg1"/>
                          </a:solidFill>
                          <a:latin typeface="Poppins" pitchFamily="2" charset="0"/>
                        </a:rPr>
                        <a:t> </a:t>
                      </a:r>
                      <a:r>
                        <a:rPr lang="cs-CZ" sz="1800" b="0" i="0" baseline="0" dirty="0" err="1">
                          <a:solidFill>
                            <a:schemeClr val="bg1"/>
                          </a:solidFill>
                          <a:latin typeface="Poppins" pitchFamily="2" charset="0"/>
                        </a:rPr>
                        <a:t>Website</a:t>
                      </a:r>
                      <a:r>
                        <a:rPr lang="cs-CZ" sz="1800" b="0" i="0" baseline="0" dirty="0">
                          <a:solidFill>
                            <a:schemeClr val="bg1"/>
                          </a:solidFill>
                          <a:latin typeface="Poppins" pitchFamily="2" charset="0"/>
                        </a:rPr>
                        <a:t> </a:t>
                      </a:r>
                      <a:r>
                        <a:rPr lang="cs-CZ" sz="1800" b="0" i="0" baseline="0" dirty="0" err="1">
                          <a:solidFill>
                            <a:schemeClr val="bg1"/>
                          </a:solidFill>
                          <a:latin typeface="Poppins" pitchFamily="2" charset="0"/>
                        </a:rPr>
                        <a:t>Interviewing</a:t>
                      </a:r>
                      <a:r>
                        <a:rPr lang="cs-CZ" sz="1800" b="0" i="0" baseline="0" dirty="0">
                          <a:solidFill>
                            <a:schemeClr val="bg1"/>
                          </a:solidFill>
                          <a:latin typeface="Poppins" pitchFamily="2" charset="0"/>
                        </a:rPr>
                        <a:t>)</a:t>
                      </a:r>
                      <a:endParaRPr lang="en-GB" sz="1800" b="0" i="0" dirty="0">
                        <a:solidFill>
                          <a:schemeClr val="bg1"/>
                        </a:solidFill>
                        <a:latin typeface="Poppins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2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algn="l"/>
                      <a:r>
                        <a:rPr lang="en-GB" sz="1800" b="0" i="0" dirty="0">
                          <a:solidFill>
                            <a:schemeClr val="tx2"/>
                          </a:solidFill>
                          <a:latin typeface="Poppins" pitchFamily="2" charset="0"/>
                        </a:rPr>
                        <a:t>4.</a:t>
                      </a:r>
                      <a:r>
                        <a:rPr lang="cs-CZ" sz="1800" b="0" i="0" dirty="0">
                          <a:solidFill>
                            <a:schemeClr val="tx2"/>
                          </a:solidFill>
                          <a:latin typeface="Poppins" pitchFamily="2" charset="0"/>
                        </a:rPr>
                        <a:t> Cílová</a:t>
                      </a:r>
                      <a:r>
                        <a:rPr lang="cs-CZ" sz="1800" b="0" i="0" baseline="0" dirty="0">
                          <a:solidFill>
                            <a:schemeClr val="tx2"/>
                          </a:solidFill>
                          <a:latin typeface="Poppins" pitchFamily="2" charset="0"/>
                        </a:rPr>
                        <a:t> osoba</a:t>
                      </a:r>
                      <a:endParaRPr lang="en-GB" sz="1800" b="0" i="0" dirty="0">
                        <a:solidFill>
                          <a:schemeClr val="tx2"/>
                        </a:solidFill>
                        <a:latin typeface="Poppins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algn="l"/>
                      <a:r>
                        <a:rPr lang="cs-CZ" sz="1800" b="0" i="0" dirty="0">
                          <a:solidFill>
                            <a:schemeClr val="bg1"/>
                          </a:solidFill>
                          <a:latin typeface="Poppins" pitchFamily="2" charset="0"/>
                        </a:rPr>
                        <a:t>sešívané rodiny* v České republice </a:t>
                      </a:r>
                      <a:br>
                        <a:rPr lang="cs-CZ" sz="1800" b="0" i="0" dirty="0">
                          <a:solidFill>
                            <a:schemeClr val="bg1"/>
                          </a:solidFill>
                          <a:latin typeface="Poppins" pitchFamily="2" charset="0"/>
                        </a:rPr>
                      </a:br>
                      <a:r>
                        <a:rPr lang="cs-CZ" sz="1800" b="0" i="0" baseline="0" dirty="0">
                          <a:solidFill>
                            <a:schemeClr val="bg1"/>
                          </a:solidFill>
                          <a:latin typeface="Poppins" pitchFamily="2" charset="0"/>
                        </a:rPr>
                        <a:t>*</a:t>
                      </a:r>
                      <a:r>
                        <a:rPr lang="cs-CZ" sz="1200" kern="1200" dirty="0">
                          <a:solidFill>
                            <a:schemeClr val="bg1"/>
                          </a:solidFill>
                          <a:effectLst/>
                          <a:latin typeface="EYInterstate Light"/>
                          <a:ea typeface="+mn-ea"/>
                          <a:cs typeface="+mn-cs"/>
                        </a:rPr>
                        <a:t>lidé 30-60 let, kteří žijí v partnerství/manželství a </a:t>
                      </a:r>
                      <a:r>
                        <a:rPr lang="cs-CZ" sz="1200" b="1" kern="1200" dirty="0">
                          <a:solidFill>
                            <a:schemeClr val="bg1"/>
                          </a:solidFill>
                          <a:effectLst/>
                          <a:latin typeface="EYInterstate Light"/>
                          <a:ea typeface="+mn-ea"/>
                          <a:cs typeface="+mn-cs"/>
                        </a:rPr>
                        <a:t>OBA nebo jen jeden z nich má</a:t>
                      </a:r>
                      <a:r>
                        <a:rPr lang="cs-CZ" sz="1200" kern="1200" dirty="0">
                          <a:solidFill>
                            <a:schemeClr val="bg1"/>
                          </a:solidFill>
                          <a:effectLst/>
                          <a:latin typeface="EYInterstate Light"/>
                          <a:ea typeface="+mn-ea"/>
                          <a:cs typeface="+mn-cs"/>
                        </a:rPr>
                        <a:t> vlastní (nezaopatřené) dítě/děti z předchozího vztahu</a:t>
                      </a:r>
                      <a:endParaRPr lang="en-GB" sz="1200" b="0" i="0" dirty="0">
                        <a:solidFill>
                          <a:schemeClr val="bg1"/>
                        </a:solidFill>
                        <a:latin typeface="Poppins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82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algn="l"/>
                      <a:r>
                        <a:rPr lang="en-GB" sz="1800" b="0" i="0" dirty="0">
                          <a:solidFill>
                            <a:schemeClr val="tx2"/>
                          </a:solidFill>
                          <a:latin typeface="Poppins" pitchFamily="2" charset="0"/>
                        </a:rPr>
                        <a:t>5.</a:t>
                      </a:r>
                      <a:r>
                        <a:rPr lang="cs-CZ" sz="1800" b="0" i="0" dirty="0">
                          <a:solidFill>
                            <a:schemeClr val="tx2"/>
                          </a:solidFill>
                          <a:latin typeface="Poppins" pitchFamily="2" charset="0"/>
                        </a:rPr>
                        <a:t> Velikost vzorku</a:t>
                      </a:r>
                      <a:endParaRPr lang="en-GB" sz="1800" b="0" i="0" dirty="0">
                        <a:solidFill>
                          <a:schemeClr val="tx2"/>
                        </a:solidFill>
                        <a:latin typeface="Poppins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algn="l"/>
                      <a:r>
                        <a:rPr lang="cs-CZ" sz="1800" b="0" i="0" dirty="0">
                          <a:solidFill>
                            <a:schemeClr val="bg1"/>
                          </a:solidFill>
                          <a:latin typeface="Poppins" pitchFamily="2" charset="0"/>
                        </a:rPr>
                        <a:t>n = 800</a:t>
                      </a:r>
                      <a:endParaRPr lang="en-GB" sz="1800" b="0" i="0" dirty="0">
                        <a:solidFill>
                          <a:schemeClr val="bg1"/>
                        </a:solidFill>
                        <a:latin typeface="Poppins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82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algn="l"/>
                      <a:r>
                        <a:rPr lang="en-GB" sz="1800" b="0" i="0" dirty="0">
                          <a:solidFill>
                            <a:schemeClr val="tx2"/>
                          </a:solidFill>
                          <a:latin typeface="Poppins" pitchFamily="2" charset="0"/>
                        </a:rPr>
                        <a:t>6.</a:t>
                      </a:r>
                      <a:r>
                        <a:rPr lang="cs-CZ" sz="1800" b="0" i="0" dirty="0">
                          <a:solidFill>
                            <a:schemeClr val="tx2"/>
                          </a:solidFill>
                          <a:latin typeface="Poppins" pitchFamily="2" charset="0"/>
                        </a:rPr>
                        <a:t> Termín sběru dat</a:t>
                      </a:r>
                      <a:endParaRPr lang="en-GB" sz="1800" b="0" i="0" dirty="0">
                        <a:solidFill>
                          <a:schemeClr val="tx2"/>
                        </a:solidFill>
                        <a:latin typeface="Poppins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algn="l"/>
                      <a:r>
                        <a:rPr lang="cs-CZ" sz="1800" b="0" i="0" dirty="0">
                          <a:solidFill>
                            <a:schemeClr val="bg1"/>
                          </a:solidFill>
                          <a:latin typeface="Poppins" pitchFamily="2" charset="0"/>
                        </a:rPr>
                        <a:t>26. května – 10. června 2026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82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algn="l"/>
                      <a:endParaRPr lang="en-GB" sz="1800" b="0" i="0" dirty="0">
                        <a:solidFill>
                          <a:schemeClr val="tx2"/>
                        </a:solidFill>
                        <a:latin typeface="Poppins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algn="l"/>
                      <a:r>
                        <a:rPr lang="cs-CZ" sz="1800" b="0" i="0" dirty="0">
                          <a:solidFill>
                            <a:schemeClr val="bg1"/>
                          </a:solidFill>
                          <a:latin typeface="Poppins" pitchFamily="2" charset="0"/>
                        </a:rPr>
                        <a:t>MindBridge</a:t>
                      </a:r>
                      <a:r>
                        <a:rPr lang="cs-CZ" sz="1800" b="0" i="0" baseline="0" dirty="0">
                          <a:solidFill>
                            <a:schemeClr val="bg1"/>
                          </a:solidFill>
                          <a:latin typeface="Poppins" pitchFamily="2" charset="0"/>
                        </a:rPr>
                        <a:t> </a:t>
                      </a:r>
                      <a:r>
                        <a:rPr lang="cs-CZ" sz="1800" b="0" i="0" baseline="0" dirty="0" err="1">
                          <a:solidFill>
                            <a:schemeClr val="bg1"/>
                          </a:solidFill>
                          <a:latin typeface="Poppins" pitchFamily="2" charset="0"/>
                        </a:rPr>
                        <a:t>Consulting</a:t>
                      </a:r>
                      <a:r>
                        <a:rPr lang="cs-CZ" sz="1800" b="0" i="0" baseline="0" dirty="0">
                          <a:solidFill>
                            <a:schemeClr val="bg1"/>
                          </a:solidFill>
                          <a:latin typeface="Poppins" pitchFamily="2" charset="0"/>
                        </a:rPr>
                        <a:t> a.s. (www.mindbridge.cz)</a:t>
                      </a:r>
                      <a:endParaRPr lang="en-GB" sz="1800" b="0" i="0" dirty="0">
                        <a:solidFill>
                          <a:schemeClr val="bg1"/>
                        </a:solidFill>
                        <a:latin typeface="Poppins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82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algn="l"/>
                      <a:endParaRPr lang="en-GB" sz="1800" b="0" i="0" dirty="0">
                        <a:solidFill>
                          <a:schemeClr val="tx2"/>
                        </a:solidFill>
                        <a:latin typeface="Poppins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algn="l"/>
                      <a:endParaRPr lang="en-GB" sz="1800" b="0" i="0" dirty="0">
                        <a:solidFill>
                          <a:schemeClr val="bg1"/>
                        </a:solidFill>
                        <a:latin typeface="Poppins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Parametry výzkumu „Sešívané rodiny“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0754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BBA2AA-DA6A-0029-432C-CC3FD0D7C1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A877E55-99EB-19C9-5C0A-CF534CF3A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Profil „Sešívaných rodin“ ve vzorku studie 2026</a:t>
            </a:r>
            <a:endParaRPr lang="en-US" dirty="0"/>
          </a:p>
        </p:txBody>
      </p:sp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7D6C111F-C52D-CA81-8FD4-2CC8452C0DF9}"/>
              </a:ext>
            </a:extLst>
          </p:cNvPr>
          <p:cNvGraphicFramePr/>
          <p:nvPr/>
        </p:nvGraphicFramePr>
        <p:xfrm>
          <a:off x="377948" y="1010591"/>
          <a:ext cx="3761181" cy="34917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F09A9A5F-C4BE-6A88-9380-35B8EDBA42E1}"/>
              </a:ext>
            </a:extLst>
          </p:cNvPr>
          <p:cNvGraphicFramePr/>
          <p:nvPr/>
        </p:nvGraphicFramePr>
        <p:xfrm>
          <a:off x="4837044" y="1278835"/>
          <a:ext cx="2318856" cy="37238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Graf 8">
            <a:extLst>
              <a:ext uri="{FF2B5EF4-FFF2-40B4-BE49-F238E27FC236}">
                <a16:creationId xmlns:a16="http://schemas.microsoft.com/office/drawing/2014/main" id="{B6A84E84-7438-4B3F-38A2-BA174EA7C5FA}"/>
              </a:ext>
            </a:extLst>
          </p:cNvPr>
          <p:cNvGraphicFramePr/>
          <p:nvPr/>
        </p:nvGraphicFramePr>
        <p:xfrm>
          <a:off x="4225423" y="4638373"/>
          <a:ext cx="2854359" cy="25044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Graf 9">
            <a:extLst>
              <a:ext uri="{FF2B5EF4-FFF2-40B4-BE49-F238E27FC236}">
                <a16:creationId xmlns:a16="http://schemas.microsoft.com/office/drawing/2014/main" id="{CB48ACC7-8A21-53B6-FAE3-EB9D4CB9528A}"/>
              </a:ext>
            </a:extLst>
          </p:cNvPr>
          <p:cNvGraphicFramePr/>
          <p:nvPr/>
        </p:nvGraphicFramePr>
        <p:xfrm>
          <a:off x="7101413" y="1278835"/>
          <a:ext cx="2318856" cy="37238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Graf 10">
            <a:extLst>
              <a:ext uri="{FF2B5EF4-FFF2-40B4-BE49-F238E27FC236}">
                <a16:creationId xmlns:a16="http://schemas.microsoft.com/office/drawing/2014/main" id="{13F11768-F4F9-560D-CB29-D7CAB0CF7FB6}"/>
              </a:ext>
            </a:extLst>
          </p:cNvPr>
          <p:cNvGraphicFramePr/>
          <p:nvPr/>
        </p:nvGraphicFramePr>
        <p:xfrm>
          <a:off x="6518983" y="4638373"/>
          <a:ext cx="2854359" cy="25044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2" name="Graf 11">
            <a:extLst>
              <a:ext uri="{FF2B5EF4-FFF2-40B4-BE49-F238E27FC236}">
                <a16:creationId xmlns:a16="http://schemas.microsoft.com/office/drawing/2014/main" id="{DF79056B-B185-1BB0-2854-140348CEA2FB}"/>
              </a:ext>
            </a:extLst>
          </p:cNvPr>
          <p:cNvGraphicFramePr/>
          <p:nvPr/>
        </p:nvGraphicFramePr>
        <p:xfrm>
          <a:off x="9441900" y="1278835"/>
          <a:ext cx="2318856" cy="37238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3" name="Graf 12">
            <a:extLst>
              <a:ext uri="{FF2B5EF4-FFF2-40B4-BE49-F238E27FC236}">
                <a16:creationId xmlns:a16="http://schemas.microsoft.com/office/drawing/2014/main" id="{3984A2DD-3800-86B0-C261-A1F12E61AA2D}"/>
              </a:ext>
            </a:extLst>
          </p:cNvPr>
          <p:cNvGraphicFramePr/>
          <p:nvPr/>
        </p:nvGraphicFramePr>
        <p:xfrm>
          <a:off x="8863134" y="4638373"/>
          <a:ext cx="2854359" cy="25044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5" name="Graf 14">
            <a:extLst>
              <a:ext uri="{FF2B5EF4-FFF2-40B4-BE49-F238E27FC236}">
                <a16:creationId xmlns:a16="http://schemas.microsoft.com/office/drawing/2014/main" id="{3AB22EC5-C2E9-9A8F-E907-F48DAD0B6608}"/>
              </a:ext>
            </a:extLst>
          </p:cNvPr>
          <p:cNvGraphicFramePr/>
          <p:nvPr/>
        </p:nvGraphicFramePr>
        <p:xfrm>
          <a:off x="377948" y="3651086"/>
          <a:ext cx="3761182" cy="34917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16" name="TextovéPole 1">
            <a:extLst>
              <a:ext uri="{FF2B5EF4-FFF2-40B4-BE49-F238E27FC236}">
                <a16:creationId xmlns:a16="http://schemas.microsoft.com/office/drawing/2014/main" id="{ACD35041-321D-7578-6CE9-FFEDBA39DF8D}"/>
              </a:ext>
            </a:extLst>
          </p:cNvPr>
          <p:cNvSpPr txBox="1"/>
          <p:nvPr/>
        </p:nvSpPr>
        <p:spPr>
          <a:xfrm>
            <a:off x="1386372" y="3651086"/>
            <a:ext cx="811691" cy="1965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n = 800; Báze: všichni respondenti</a:t>
            </a:r>
            <a:endParaRPr kumimoji="0" lang="cs-CZ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extovéPole 1">
            <a:extLst>
              <a:ext uri="{FF2B5EF4-FFF2-40B4-BE49-F238E27FC236}">
                <a16:creationId xmlns:a16="http://schemas.microsoft.com/office/drawing/2014/main" id="{17F58EB2-F0FE-3929-6776-D1B1B08F6359}"/>
              </a:ext>
            </a:extLst>
          </p:cNvPr>
          <p:cNvSpPr txBox="1"/>
          <p:nvPr/>
        </p:nvSpPr>
        <p:spPr>
          <a:xfrm>
            <a:off x="1194215" y="6563800"/>
            <a:ext cx="811691" cy="1965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n = 800; Báze: všichni respondenti</a:t>
            </a:r>
            <a:endParaRPr kumimoji="0" lang="cs-CZ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TextovéPole 1">
            <a:extLst>
              <a:ext uri="{FF2B5EF4-FFF2-40B4-BE49-F238E27FC236}">
                <a16:creationId xmlns:a16="http://schemas.microsoft.com/office/drawing/2014/main" id="{DCC1DBB7-7F68-1F6C-9149-F1B99C119819}"/>
              </a:ext>
            </a:extLst>
          </p:cNvPr>
          <p:cNvSpPr txBox="1"/>
          <p:nvPr/>
        </p:nvSpPr>
        <p:spPr>
          <a:xfrm>
            <a:off x="5516636" y="6496208"/>
            <a:ext cx="811691" cy="1965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n = 1888; Báze: všechny děti respondenta/</a:t>
            </a:r>
            <a:r>
              <a:rPr kumimoji="0" lang="cs-CZ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ky</a:t>
            </a:r>
            <a:endParaRPr kumimoji="0" lang="cs-CZ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anose="00000500000000000000" pitchFamily="2" charset="-18"/>
              <a:ea typeface="Calibri"/>
              <a:cs typeface="Poppins" panose="00000500000000000000" pitchFamily="2" charset="-18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z předchozího vztahu</a:t>
            </a:r>
            <a:endParaRPr kumimoji="0" lang="cs-CZ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ovéPole 1">
            <a:extLst>
              <a:ext uri="{FF2B5EF4-FFF2-40B4-BE49-F238E27FC236}">
                <a16:creationId xmlns:a16="http://schemas.microsoft.com/office/drawing/2014/main" id="{FCBDAA29-9307-960F-C3A9-DA7ECB0DFFE2}"/>
              </a:ext>
            </a:extLst>
          </p:cNvPr>
          <p:cNvSpPr txBox="1"/>
          <p:nvPr/>
        </p:nvSpPr>
        <p:spPr>
          <a:xfrm>
            <a:off x="7854995" y="6508139"/>
            <a:ext cx="811691" cy="1965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n = 959; Báze: všechny děti partnera/</a:t>
            </a:r>
            <a:r>
              <a:rPr kumimoji="0" lang="cs-CZ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ky</a:t>
            </a:r>
            <a:endParaRPr kumimoji="0" lang="cs-CZ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anose="00000500000000000000" pitchFamily="2" charset="-18"/>
              <a:ea typeface="Calibri"/>
              <a:cs typeface="Poppins" panose="00000500000000000000" pitchFamily="2" charset="-18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Z předchozího vztahu</a:t>
            </a:r>
            <a:endParaRPr kumimoji="0" lang="cs-CZ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1" name="Obdélník 20">
            <a:extLst>
              <a:ext uri="{FF2B5EF4-FFF2-40B4-BE49-F238E27FC236}">
                <a16:creationId xmlns:a16="http://schemas.microsoft.com/office/drawing/2014/main" id="{2CAD75C7-1F91-C10A-E74E-1789F433F988}"/>
              </a:ext>
            </a:extLst>
          </p:cNvPr>
          <p:cNvSpPr/>
          <p:nvPr/>
        </p:nvSpPr>
        <p:spPr>
          <a:xfrm>
            <a:off x="11135063" y="6471034"/>
            <a:ext cx="531839" cy="270709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" name="TextovéPole 1">
            <a:extLst>
              <a:ext uri="{FF2B5EF4-FFF2-40B4-BE49-F238E27FC236}">
                <a16:creationId xmlns:a16="http://schemas.microsoft.com/office/drawing/2014/main" id="{EFD66A93-AD56-C834-D6DB-942469F290B4}"/>
              </a:ext>
            </a:extLst>
          </p:cNvPr>
          <p:cNvSpPr txBox="1"/>
          <p:nvPr/>
        </p:nvSpPr>
        <p:spPr>
          <a:xfrm>
            <a:off x="10268885" y="6508139"/>
            <a:ext cx="811691" cy="1965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n = 1079; Báze: všechny děti </a:t>
            </a:r>
            <a:br>
              <a:rPr kumimoji="0" 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</a:br>
            <a:r>
              <a:rPr kumimoji="0" 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ze současného vztahu</a:t>
            </a:r>
            <a:endParaRPr kumimoji="0" lang="cs-CZ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44253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1C008D-5B13-7F17-EA50-3C7CA5DD6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93F1B9-445A-E3EB-8781-E3E0F8D2F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1200" dirty="0"/>
              <a:t>Základ: n = 800, ČR „sešívané rodiny“</a:t>
            </a:r>
            <a:br>
              <a:rPr lang="cs-CZ" sz="1200" dirty="0"/>
            </a:br>
            <a:r>
              <a:rPr lang="cs-CZ" sz="1200" dirty="0"/>
              <a:t>% </a:t>
            </a:r>
            <a:br>
              <a:rPr lang="cs-CZ" sz="1200" dirty="0"/>
            </a:br>
            <a:r>
              <a:rPr lang="cs-CZ" sz="1200" dirty="0"/>
              <a:t>QZ. Které nezaopatřené děti s vámi žijí ve Vaší společné domácnosti se stávajícím partnerem/partnerkou?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BAF8308-F63A-A26D-FF50-6FED5192EE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17" y="1682422"/>
            <a:ext cx="4809575" cy="5053658"/>
          </a:xfrm>
          <a:solidFill>
            <a:schemeClr val="tx1"/>
          </a:solidFill>
        </p:spPr>
        <p:txBody>
          <a:bodyPr/>
          <a:lstStyle/>
          <a:p>
            <a:pPr algn="just">
              <a:spcAft>
                <a:spcPts val="600"/>
              </a:spcAft>
            </a:pPr>
            <a:r>
              <a:rPr lang="cs-CZ" sz="1400" dirty="0"/>
              <a:t>Ve společné domácnosti sešívaných rodin žijí ve 46 % případů </a:t>
            </a:r>
            <a:r>
              <a:rPr lang="cs-CZ" sz="1400" b="1" dirty="0">
                <a:solidFill>
                  <a:srgbClr val="007FAD"/>
                </a:solidFill>
              </a:rPr>
              <a:t>vlastní děti obou současných partnerů</a:t>
            </a:r>
            <a:r>
              <a:rPr lang="cs-CZ" sz="1400" dirty="0"/>
              <a:t>. Přítomnost vlastních společných dětí současných partnerů v domácnosti je významně častější u párů, které jsou sezdané (manželé) (58 %), než nesezdané (30 %). Jedná se častěji o dlouhodobější vztahy se současným partnerem 10+ let (63 % vs 14 %) do 3 let. </a:t>
            </a:r>
          </a:p>
          <a:p>
            <a:pPr algn="just">
              <a:spcAft>
                <a:spcPts val="600"/>
              </a:spcAft>
            </a:pPr>
            <a:r>
              <a:rPr lang="cs-CZ" sz="1400" dirty="0"/>
              <a:t>Jedná-li se o respondenta muže, jsou významně častější případy, že v domácnosti </a:t>
            </a:r>
            <a:r>
              <a:rPr lang="cs-CZ" sz="1400" b="1" dirty="0">
                <a:solidFill>
                  <a:srgbClr val="007FAD"/>
                </a:solidFill>
              </a:rPr>
              <a:t>trvale</a:t>
            </a:r>
            <a:r>
              <a:rPr lang="cs-CZ" sz="1400" dirty="0"/>
              <a:t> bydlí dítě </a:t>
            </a:r>
            <a:r>
              <a:rPr lang="cs-CZ" sz="1400" b="1" dirty="0">
                <a:solidFill>
                  <a:srgbClr val="007FAD"/>
                </a:solidFill>
              </a:rPr>
              <a:t>partnerky z předchozího vztahu </a:t>
            </a:r>
            <a:r>
              <a:rPr lang="cs-CZ" sz="1400" dirty="0"/>
              <a:t>(19 %), než </a:t>
            </a:r>
            <a:br>
              <a:rPr lang="cs-CZ" sz="1400" dirty="0"/>
            </a:br>
            <a:r>
              <a:rPr lang="cs-CZ" sz="1400" dirty="0"/>
              <a:t>v případě, kdy je respondentkou žena, pak je </a:t>
            </a:r>
            <a:br>
              <a:rPr lang="cs-CZ" sz="1400" dirty="0"/>
            </a:br>
            <a:r>
              <a:rPr lang="cs-CZ" sz="1400" dirty="0"/>
              <a:t>v domácnosti </a:t>
            </a:r>
            <a:r>
              <a:rPr lang="cs-CZ" sz="1400" b="1" dirty="0">
                <a:solidFill>
                  <a:srgbClr val="007FAD"/>
                </a:solidFill>
              </a:rPr>
              <a:t>trvale dítě partnera </a:t>
            </a:r>
            <a:r>
              <a:rPr lang="cs-CZ" sz="1400" dirty="0"/>
              <a:t>ve 4 %. Trvalé soužití ve společné domácnosti s biologickými dětmi respondenta/</a:t>
            </a:r>
            <a:r>
              <a:rPr lang="cs-CZ" sz="1400" dirty="0" err="1"/>
              <a:t>ky</a:t>
            </a:r>
            <a:r>
              <a:rPr lang="cs-CZ" sz="1400" dirty="0"/>
              <a:t> je častější v případech ukončení předchozího vztahu (35 % rozvod / rozchod, 59 % úmrtí) než pokud se jedná o odloučení od manžela/</a:t>
            </a:r>
            <a:r>
              <a:rPr lang="cs-CZ" sz="1400" dirty="0" err="1"/>
              <a:t>ky</a:t>
            </a:r>
            <a:r>
              <a:rPr lang="cs-CZ" sz="1400" dirty="0"/>
              <a:t> (30 %).</a:t>
            </a:r>
          </a:p>
          <a:p>
            <a:pPr algn="just">
              <a:spcAft>
                <a:spcPts val="600"/>
              </a:spcAft>
            </a:pPr>
            <a:r>
              <a:rPr lang="cs-CZ" sz="1400" dirty="0"/>
              <a:t>8 % sešívaných rodin nežije ve společné domácnosti </a:t>
            </a:r>
            <a:br>
              <a:rPr lang="cs-CZ" sz="1400" dirty="0"/>
            </a:br>
            <a:r>
              <a:rPr lang="cs-CZ" sz="1400" b="1" dirty="0">
                <a:solidFill>
                  <a:srgbClr val="007FAD"/>
                </a:solidFill>
              </a:rPr>
              <a:t>s žádnými dětmi </a:t>
            </a:r>
            <a:r>
              <a:rPr lang="cs-CZ" sz="1400" dirty="0"/>
              <a:t>– tedy ani vlastními se současného nebo předchozího vztahu, ani partnerovými. To jsou zejména případy starších partnerů / dětí (16 %).</a:t>
            </a:r>
          </a:p>
          <a:p>
            <a:pPr algn="just">
              <a:spcAft>
                <a:spcPts val="600"/>
              </a:spcAft>
            </a:pPr>
            <a:br>
              <a:rPr lang="cs-CZ" sz="1400" dirty="0"/>
            </a:br>
            <a:endParaRPr lang="cs-CZ" sz="1400" dirty="0">
              <a:solidFill>
                <a:srgbClr val="FF0000"/>
              </a:solidFill>
            </a:endParaRPr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r>
              <a:rPr lang="cs-CZ" sz="1400" dirty="0"/>
              <a:t> </a:t>
            </a:r>
          </a:p>
          <a:p>
            <a:pPr algn="just">
              <a:spcAft>
                <a:spcPts val="600"/>
              </a:spcAft>
            </a:pPr>
            <a:endParaRPr lang="cs-CZ" sz="1400" dirty="0"/>
          </a:p>
        </p:txBody>
      </p:sp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07502092-28C9-CCD6-4A12-B0EDB92C3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19" y="977548"/>
            <a:ext cx="4643400" cy="564151"/>
          </a:xfrm>
        </p:spPr>
        <p:txBody>
          <a:bodyPr anchor="ctr"/>
          <a:lstStyle/>
          <a:p>
            <a:pPr>
              <a:spcAft>
                <a:spcPts val="600"/>
              </a:spcAft>
            </a:pPr>
            <a:r>
              <a:rPr lang="cs-CZ" b="1" dirty="0"/>
              <a:t>V domácnosti se společnými dětmi a častěji partnerčinými</a:t>
            </a:r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EB3112DD-6B98-3D5E-3581-9D32C1E2DCF5}"/>
              </a:ext>
            </a:extLst>
          </p:cNvPr>
          <p:cNvGraphicFramePr/>
          <p:nvPr/>
        </p:nvGraphicFramePr>
        <p:xfrm>
          <a:off x="5253319" y="1170167"/>
          <a:ext cx="6335112" cy="55659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148067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D2135B-EDAB-4B92-F2ED-F030DBD51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F3871A-871A-D7B1-1BAC-1897500B17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5500" y="2700422"/>
            <a:ext cx="9681661" cy="2478290"/>
          </a:xfrm>
        </p:spPr>
        <p:txBody>
          <a:bodyPr/>
          <a:lstStyle/>
          <a:p>
            <a:r>
              <a:rPr lang="cs-CZ" b="1" dirty="0">
                <a:solidFill>
                  <a:srgbClr val="FFC3A9"/>
                </a:solidFill>
              </a:rPr>
              <a:t>Typologie</a:t>
            </a:r>
            <a:r>
              <a:rPr lang="cs-CZ" dirty="0"/>
              <a:t> </a:t>
            </a:r>
            <a:br>
              <a:rPr lang="cs-CZ" dirty="0"/>
            </a:br>
            <a:r>
              <a:rPr lang="cs-CZ" dirty="0"/>
              <a:t>dle způsobu hospodaření </a:t>
            </a:r>
            <a:br>
              <a:rPr lang="cs-CZ" dirty="0"/>
            </a:br>
            <a:r>
              <a:rPr lang="cs-CZ" dirty="0"/>
              <a:t>s finančními prostředky </a:t>
            </a:r>
            <a:br>
              <a:rPr lang="cs-CZ" dirty="0"/>
            </a:br>
            <a:r>
              <a:rPr lang="cs-CZ" dirty="0"/>
              <a:t>v  sešívané rodině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11404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EE8218-A0FC-EE4C-A668-25BF21192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1200" dirty="0"/>
              <a:t>Základ: n = 800, ČR „sešívané rodiny“</a:t>
            </a:r>
            <a:br>
              <a:rPr lang="cs-CZ" sz="1200" dirty="0"/>
            </a:br>
            <a:r>
              <a:rPr lang="cs-CZ" sz="1200" dirty="0"/>
              <a:t>% </a:t>
            </a:r>
            <a:br>
              <a:rPr lang="cs-CZ" sz="1200" dirty="0"/>
            </a:br>
            <a:r>
              <a:rPr lang="cs-CZ" sz="1200" dirty="0"/>
              <a:t>Q5. Zde jsou popsány základní typy lidí podle jejich způsobu hospodaření s finančními prostředky.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D37343-283D-434B-A760-7D4FD4C793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16" y="1308346"/>
            <a:ext cx="4643400" cy="1008823"/>
          </a:xfrm>
        </p:spPr>
        <p:txBody>
          <a:bodyPr/>
          <a:lstStyle/>
          <a:p>
            <a:pPr algn="just">
              <a:spcAft>
                <a:spcPts val="600"/>
              </a:spcAft>
            </a:pPr>
            <a:r>
              <a:rPr lang="cs-CZ" sz="1400" b="1" dirty="0">
                <a:solidFill>
                  <a:srgbClr val="007FAD"/>
                </a:solidFill>
              </a:rPr>
              <a:t>„Sdílející partner“ </a:t>
            </a:r>
            <a:r>
              <a:rPr lang="cs-CZ" sz="1400" dirty="0"/>
              <a:t>=</a:t>
            </a:r>
            <a:r>
              <a:rPr lang="cs-CZ" sz="1400" b="1" dirty="0">
                <a:solidFill>
                  <a:srgbClr val="007FAD"/>
                </a:solidFill>
              </a:rPr>
              <a:t> </a:t>
            </a:r>
            <a:r>
              <a:rPr lang="cs-CZ" sz="1400" dirty="0"/>
              <a:t>Finance vnímá jako společnou věc. Preferuje sdílení peněz i odpovědnosti a snaží se přistupovat ke všem dětem co nejvíce stejně, bez ohledu na to, zda jsou vlastní nebo nevlastní. </a:t>
            </a:r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r>
              <a:rPr lang="cs-CZ" sz="1400" dirty="0"/>
              <a:t> </a:t>
            </a:r>
          </a:p>
          <a:p>
            <a:pPr algn="just">
              <a:spcAft>
                <a:spcPts val="600"/>
              </a:spcAft>
            </a:pPr>
            <a:endParaRPr lang="cs-CZ" sz="1400" dirty="0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8CF39E66-5338-F045-1042-6E1AB474F9BF}"/>
              </a:ext>
            </a:extLst>
          </p:cNvPr>
          <p:cNvSpPr txBox="1">
            <a:spLocks/>
          </p:cNvSpPr>
          <p:nvPr/>
        </p:nvSpPr>
        <p:spPr>
          <a:xfrm>
            <a:off x="6581352" y="1699746"/>
            <a:ext cx="4643400" cy="100882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Poppins" pitchFamily="2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None/>
              <a:defRPr sz="1800" b="0" i="0" kern="1200">
                <a:solidFill>
                  <a:schemeClr val="bg2"/>
                </a:solidFill>
                <a:latin typeface="Poppins" pitchFamily="2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None/>
              <a:defRPr sz="1600" b="0" i="0" kern="1200">
                <a:solidFill>
                  <a:schemeClr val="bg2"/>
                </a:solidFill>
                <a:latin typeface="Poppins" pitchFamily="2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None/>
              <a:defRPr sz="1400" b="0" i="0" kern="1200">
                <a:solidFill>
                  <a:schemeClr val="bg2"/>
                </a:solidFill>
                <a:latin typeface="Poppins" pitchFamily="2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None/>
              <a:defRPr sz="1200" b="0" i="0" kern="1200">
                <a:solidFill>
                  <a:schemeClr val="bg2"/>
                </a:solidFill>
                <a:latin typeface="Poppi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99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99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00ABBD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7FAD"/>
                </a:solidFill>
                <a:effectLst/>
                <a:uLnTx/>
                <a:uFillTx/>
                <a:latin typeface="Poppins" pitchFamily="2" charset="0"/>
                <a:ea typeface="+mn-ea"/>
                <a:cs typeface="+mn-cs"/>
              </a:rPr>
              <a:t>„Férový vyvažovač“ 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3D3D48"/>
                </a:solidFill>
                <a:effectLst/>
                <a:uLnTx/>
                <a:uFillTx/>
                <a:latin typeface="Poppins" pitchFamily="2" charset="0"/>
                <a:ea typeface="+mn-ea"/>
                <a:cs typeface="+mn-cs"/>
              </a:rPr>
              <a:t>=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7FAD"/>
                </a:solidFill>
                <a:effectLst/>
                <a:uLnTx/>
                <a:uFillTx/>
                <a:latin typeface="Poppins" pitchFamily="2" charset="0"/>
                <a:ea typeface="+mn-ea"/>
                <a:cs typeface="+mn-cs"/>
              </a:rPr>
              <a:t> 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3D3D48"/>
                </a:solidFill>
                <a:effectLst/>
                <a:uLnTx/>
                <a:uFillTx/>
                <a:latin typeface="Poppins" pitchFamily="2" charset="0"/>
                <a:ea typeface="+mn-ea"/>
                <a:cs typeface="+mn-cs"/>
              </a:rPr>
              <a:t>Snaží se o spravedlivé nastavení – typicky podle příjmů nebo situace. Vnímá rozdíly mezi „mými“ a „tvými“ závazky, ale usiluje o rovnováhu, která dává smysl oběma.</a:t>
            </a:r>
          </a:p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00ABBD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3D3D48"/>
              </a:solidFill>
              <a:effectLst/>
              <a:uLnTx/>
              <a:uFillTx/>
              <a:latin typeface="Poppin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00ABBD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3D3D48"/>
              </a:solidFill>
              <a:effectLst/>
              <a:uLnTx/>
              <a:uFillTx/>
              <a:latin typeface="Poppin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00ABBD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3D3D48"/>
              </a:solidFill>
              <a:effectLst/>
              <a:uLnTx/>
              <a:uFillTx/>
              <a:latin typeface="Poppin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00ABBD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3D3D48"/>
              </a:solidFill>
              <a:effectLst/>
              <a:uLnTx/>
              <a:uFillTx/>
              <a:latin typeface="Poppin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00ABBD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3D3D48"/>
              </a:solidFill>
              <a:effectLst/>
              <a:uLnTx/>
              <a:uFillTx/>
              <a:latin typeface="Poppin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00ABBD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3D3D48"/>
              </a:solidFill>
              <a:effectLst/>
              <a:uLnTx/>
              <a:uFillTx/>
              <a:latin typeface="Poppin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00ABBD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3D3D48"/>
              </a:solidFill>
              <a:effectLst/>
              <a:uLnTx/>
              <a:uFillTx/>
              <a:latin typeface="Poppin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00ABBD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3D3D48"/>
                </a:solidFill>
                <a:effectLst/>
                <a:uLnTx/>
                <a:uFillTx/>
                <a:latin typeface="Poppins" pitchFamily="2" charset="0"/>
                <a:ea typeface="+mn-ea"/>
                <a:cs typeface="+mn-cs"/>
              </a:rPr>
              <a:t> </a:t>
            </a:r>
          </a:p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00ABBD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3D3D48"/>
              </a:solidFill>
              <a:effectLst/>
              <a:uLnTx/>
              <a:uFillTx/>
              <a:latin typeface="Poppins" pitchFamily="2" charset="0"/>
              <a:ea typeface="+mn-ea"/>
              <a:cs typeface="+mn-cs"/>
            </a:endParaRPr>
          </a:p>
        </p:txBody>
      </p:sp>
      <p:sp>
        <p:nvSpPr>
          <p:cNvPr id="7" name="Zástupný obsah 2">
            <a:extLst>
              <a:ext uri="{FF2B5EF4-FFF2-40B4-BE49-F238E27FC236}">
                <a16:creationId xmlns:a16="http://schemas.microsoft.com/office/drawing/2014/main" id="{9C3882BD-5DA2-0936-BD0F-A954E26DE743}"/>
              </a:ext>
            </a:extLst>
          </p:cNvPr>
          <p:cNvSpPr txBox="1">
            <a:spLocks/>
          </p:cNvSpPr>
          <p:nvPr/>
        </p:nvSpPr>
        <p:spPr>
          <a:xfrm>
            <a:off x="1649007" y="2697560"/>
            <a:ext cx="4643400" cy="100882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Poppins" pitchFamily="2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None/>
              <a:defRPr sz="1800" b="0" i="0" kern="1200">
                <a:solidFill>
                  <a:schemeClr val="bg2"/>
                </a:solidFill>
                <a:latin typeface="Poppins" pitchFamily="2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None/>
              <a:defRPr sz="1600" b="0" i="0" kern="1200">
                <a:solidFill>
                  <a:schemeClr val="bg2"/>
                </a:solidFill>
                <a:latin typeface="Poppins" pitchFamily="2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None/>
              <a:defRPr sz="1400" b="0" i="0" kern="1200">
                <a:solidFill>
                  <a:schemeClr val="bg2"/>
                </a:solidFill>
                <a:latin typeface="Poppins" pitchFamily="2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None/>
              <a:defRPr sz="1200" b="0" i="0" kern="1200">
                <a:solidFill>
                  <a:schemeClr val="bg2"/>
                </a:solidFill>
                <a:latin typeface="Poppi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99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99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ABBD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7FAD"/>
                </a:solidFill>
                <a:effectLst/>
                <a:uLnTx/>
                <a:uFillTx/>
                <a:latin typeface="Poppins" pitchFamily="2" charset="0"/>
                <a:ea typeface="+mn-ea"/>
                <a:cs typeface="+mn-cs"/>
              </a:rPr>
              <a:t>„Oddělující správce“ 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3D3D48"/>
                </a:solidFill>
                <a:effectLst/>
                <a:uLnTx/>
                <a:uFillTx/>
                <a:latin typeface="Poppins" pitchFamily="2" charset="0"/>
                <a:ea typeface="+mn-ea"/>
                <a:cs typeface="+mn-cs"/>
              </a:rPr>
              <a:t>=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3D3D48"/>
                </a:solidFill>
                <a:effectLst/>
                <a:uLnTx/>
                <a:uFillTx/>
                <a:latin typeface="Poppins" pitchFamily="2" charset="0"/>
                <a:ea typeface="+mn-ea"/>
                <a:cs typeface="+mn-cs"/>
              </a:rPr>
              <a:t> 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3D3D48"/>
                </a:solidFill>
                <a:effectLst/>
                <a:uLnTx/>
                <a:uFillTx/>
                <a:latin typeface="Poppins" pitchFamily="2" charset="0"/>
                <a:ea typeface="+mn-ea"/>
                <a:cs typeface="+mn-cs"/>
              </a:rPr>
              <a:t>Upřednostňuje jasné oddělení financí. Každý si řeší své závazky (včetně dětí z předchozích vztahů) a společné výdaje se řeší spíše prakticky než sdíleně.</a:t>
            </a:r>
          </a:p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00ABBD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3D3D48"/>
              </a:solidFill>
              <a:effectLst/>
              <a:uLnTx/>
              <a:uFillTx/>
              <a:latin typeface="Poppin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00ABBD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3D3D48"/>
              </a:solidFill>
              <a:effectLst/>
              <a:uLnTx/>
              <a:uFillTx/>
              <a:latin typeface="Poppin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00ABBD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3D3D48"/>
              </a:solidFill>
              <a:effectLst/>
              <a:uLnTx/>
              <a:uFillTx/>
              <a:latin typeface="Poppin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00ABBD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3D3D48"/>
              </a:solidFill>
              <a:effectLst/>
              <a:uLnTx/>
              <a:uFillTx/>
              <a:latin typeface="Poppin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00ABBD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3D3D48"/>
              </a:solidFill>
              <a:effectLst/>
              <a:uLnTx/>
              <a:uFillTx/>
              <a:latin typeface="Poppin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00ABBD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3D3D48"/>
              </a:solidFill>
              <a:effectLst/>
              <a:uLnTx/>
              <a:uFillTx/>
              <a:latin typeface="Poppin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00ABBD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3D3D48"/>
              </a:solidFill>
              <a:effectLst/>
              <a:uLnTx/>
              <a:uFillTx/>
              <a:latin typeface="Poppin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00ABBD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3D3D48"/>
                </a:solidFill>
                <a:effectLst/>
                <a:uLnTx/>
                <a:uFillTx/>
                <a:latin typeface="Poppins" pitchFamily="2" charset="0"/>
                <a:ea typeface="+mn-ea"/>
                <a:cs typeface="+mn-cs"/>
              </a:rPr>
              <a:t> </a:t>
            </a:r>
          </a:p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00ABBD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3D3D48"/>
              </a:solidFill>
              <a:effectLst/>
              <a:uLnTx/>
              <a:uFillTx/>
              <a:latin typeface="Poppins" pitchFamily="2" charset="0"/>
              <a:ea typeface="+mn-ea"/>
              <a:cs typeface="+mn-cs"/>
            </a:endParaRPr>
          </a:p>
        </p:txBody>
      </p:sp>
      <p:sp>
        <p:nvSpPr>
          <p:cNvPr id="8" name="Zástupný obsah 2">
            <a:extLst>
              <a:ext uri="{FF2B5EF4-FFF2-40B4-BE49-F238E27FC236}">
                <a16:creationId xmlns:a16="http://schemas.microsoft.com/office/drawing/2014/main" id="{735E94ED-4641-184B-9F19-6FB67E59B4BD}"/>
              </a:ext>
            </a:extLst>
          </p:cNvPr>
          <p:cNvSpPr txBox="1">
            <a:spLocks/>
          </p:cNvSpPr>
          <p:nvPr/>
        </p:nvSpPr>
        <p:spPr>
          <a:xfrm>
            <a:off x="2819843" y="4086774"/>
            <a:ext cx="4643400" cy="100882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Poppins" pitchFamily="2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None/>
              <a:defRPr sz="1800" b="0" i="0" kern="1200">
                <a:solidFill>
                  <a:schemeClr val="bg2"/>
                </a:solidFill>
                <a:latin typeface="Poppins" pitchFamily="2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None/>
              <a:defRPr sz="1600" b="0" i="0" kern="1200">
                <a:solidFill>
                  <a:schemeClr val="bg2"/>
                </a:solidFill>
                <a:latin typeface="Poppins" pitchFamily="2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None/>
              <a:defRPr sz="1400" b="0" i="0" kern="1200">
                <a:solidFill>
                  <a:schemeClr val="bg2"/>
                </a:solidFill>
                <a:latin typeface="Poppins" pitchFamily="2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None/>
              <a:defRPr sz="1200" b="0" i="0" kern="1200">
                <a:solidFill>
                  <a:schemeClr val="bg2"/>
                </a:solidFill>
                <a:latin typeface="Poppi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99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99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ABBD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7FAD"/>
                </a:solidFill>
                <a:effectLst/>
                <a:uLnTx/>
                <a:uFillTx/>
                <a:latin typeface="Poppins" pitchFamily="2" charset="0"/>
                <a:ea typeface="+mn-ea"/>
                <a:cs typeface="+mn-cs"/>
              </a:rPr>
              <a:t>„Vztahový idealista“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3D3D48"/>
                </a:solidFill>
                <a:effectLst/>
                <a:uLnTx/>
                <a:uFillTx/>
                <a:latin typeface="Poppins" pitchFamily="2" charset="0"/>
                <a:ea typeface="+mn-ea"/>
                <a:cs typeface="+mn-cs"/>
              </a:rPr>
              <a:t> 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3D3D48"/>
                </a:solidFill>
                <a:effectLst/>
                <a:uLnTx/>
                <a:uFillTx/>
                <a:latin typeface="Poppins" pitchFamily="2" charset="0"/>
                <a:ea typeface="+mn-ea"/>
                <a:cs typeface="+mn-cs"/>
              </a:rPr>
              <a:t>=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3D3D48"/>
                </a:solidFill>
                <a:effectLst/>
                <a:uLnTx/>
                <a:uFillTx/>
                <a:latin typeface="Poppins" pitchFamily="2" charset="0"/>
                <a:ea typeface="+mn-ea"/>
                <a:cs typeface="+mn-cs"/>
              </a:rPr>
              <a:t> 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3D3D48"/>
                </a:solidFill>
                <a:effectLst/>
                <a:uLnTx/>
                <a:uFillTx/>
                <a:latin typeface="Poppins" pitchFamily="2" charset="0"/>
                <a:ea typeface="+mn-ea"/>
                <a:cs typeface="+mn-cs"/>
              </a:rPr>
              <a:t>Důležitější než přesná pravidla je pro něj/ni harmonie ve vztahu. Finance přizpůsobuje situaci a snaží se vycházet vstříc partnerovi i dětem, i za cenu menšího přehledu nebo nerovnováhy.</a:t>
            </a:r>
          </a:p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00ABBD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3D3D48"/>
              </a:solidFill>
              <a:effectLst/>
              <a:uLnTx/>
              <a:uFillTx/>
              <a:latin typeface="Poppin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00ABBD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3D3D48"/>
              </a:solidFill>
              <a:effectLst/>
              <a:uLnTx/>
              <a:uFillTx/>
              <a:latin typeface="Poppin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00ABBD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3D3D48"/>
              </a:solidFill>
              <a:effectLst/>
              <a:uLnTx/>
              <a:uFillTx/>
              <a:latin typeface="Poppin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00ABBD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3D3D48"/>
              </a:solidFill>
              <a:effectLst/>
              <a:uLnTx/>
              <a:uFillTx/>
              <a:latin typeface="Poppin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00ABBD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3D3D48"/>
              </a:solidFill>
              <a:effectLst/>
              <a:uLnTx/>
              <a:uFillTx/>
              <a:latin typeface="Poppin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00ABBD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3D3D48"/>
              </a:solidFill>
              <a:effectLst/>
              <a:uLnTx/>
              <a:uFillTx/>
              <a:latin typeface="Poppin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00ABBD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3D3D48"/>
              </a:solidFill>
              <a:effectLst/>
              <a:uLnTx/>
              <a:uFillTx/>
              <a:latin typeface="Poppin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00ABBD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3D3D48"/>
                </a:solidFill>
                <a:effectLst/>
                <a:uLnTx/>
                <a:uFillTx/>
                <a:latin typeface="Poppins" pitchFamily="2" charset="0"/>
                <a:ea typeface="+mn-ea"/>
                <a:cs typeface="+mn-cs"/>
              </a:rPr>
              <a:t> </a:t>
            </a:r>
          </a:p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00ABBD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3D3D48"/>
              </a:solidFill>
              <a:effectLst/>
              <a:uLnTx/>
              <a:uFillTx/>
              <a:latin typeface="Poppins" pitchFamily="2" charset="0"/>
              <a:ea typeface="+mn-ea"/>
              <a:cs typeface="+mn-cs"/>
            </a:endParaRPr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E6B6DFB3-C1C6-5102-E7D6-46DA350F8EB4}"/>
              </a:ext>
            </a:extLst>
          </p:cNvPr>
          <p:cNvSpPr txBox="1">
            <a:spLocks/>
          </p:cNvSpPr>
          <p:nvPr/>
        </p:nvSpPr>
        <p:spPr>
          <a:xfrm>
            <a:off x="6581352" y="5472084"/>
            <a:ext cx="4643400" cy="100882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Poppins" pitchFamily="2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None/>
              <a:defRPr sz="1800" b="0" i="0" kern="1200">
                <a:solidFill>
                  <a:schemeClr val="bg2"/>
                </a:solidFill>
                <a:latin typeface="Poppins" pitchFamily="2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None/>
              <a:defRPr sz="1600" b="0" i="0" kern="1200">
                <a:solidFill>
                  <a:schemeClr val="bg2"/>
                </a:solidFill>
                <a:latin typeface="Poppins" pitchFamily="2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None/>
              <a:defRPr sz="1400" b="0" i="0" kern="1200">
                <a:solidFill>
                  <a:schemeClr val="bg2"/>
                </a:solidFill>
                <a:latin typeface="Poppins" pitchFamily="2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None/>
              <a:defRPr sz="1200" b="0" i="0" kern="1200">
                <a:solidFill>
                  <a:schemeClr val="bg2"/>
                </a:solidFill>
                <a:latin typeface="Poppi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99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99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ABBD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7FAD"/>
                </a:solidFill>
                <a:effectLst/>
                <a:uLnTx/>
                <a:uFillTx/>
                <a:latin typeface="Poppins" pitchFamily="2" charset="0"/>
                <a:ea typeface="+mn-ea"/>
                <a:cs typeface="+mn-cs"/>
              </a:rPr>
              <a:t>„Opatrný ochránce“ 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3D3D48"/>
                </a:solidFill>
                <a:effectLst/>
                <a:uLnTx/>
                <a:uFillTx/>
                <a:latin typeface="Poppins" pitchFamily="2" charset="0"/>
                <a:ea typeface="+mn-ea"/>
                <a:cs typeface="+mn-cs"/>
              </a:rPr>
              <a:t>=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3D3D48"/>
                </a:solidFill>
                <a:effectLst/>
                <a:uLnTx/>
                <a:uFillTx/>
                <a:latin typeface="Poppins" pitchFamily="2" charset="0"/>
                <a:ea typeface="+mn-ea"/>
                <a:cs typeface="+mn-cs"/>
              </a:rPr>
              <a:t> 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3D3D48"/>
                </a:solidFill>
                <a:effectLst/>
                <a:uLnTx/>
                <a:uFillTx/>
                <a:latin typeface="Poppins" pitchFamily="2" charset="0"/>
                <a:ea typeface="+mn-ea"/>
                <a:cs typeface="+mn-cs"/>
              </a:rPr>
              <a:t>Má potřebu chránit své finance (často kvůli předchozí zkušenosti). Citlivě vnímá otázky „kdo za co platí“, zejména ve vztahu </a:t>
            </a:r>
            <a:b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3D3D48"/>
                </a:solidFill>
                <a:effectLst/>
                <a:uLnTx/>
                <a:uFillTx/>
                <a:latin typeface="Poppins" pitchFamily="2" charset="0"/>
                <a:ea typeface="+mn-ea"/>
                <a:cs typeface="+mn-cs"/>
              </a:rPr>
            </a:b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3D3D48"/>
                </a:solidFill>
                <a:effectLst/>
                <a:uLnTx/>
                <a:uFillTx/>
                <a:latin typeface="Poppins" pitchFamily="2" charset="0"/>
                <a:ea typeface="+mn-ea"/>
                <a:cs typeface="+mn-cs"/>
              </a:rPr>
              <a:t>k dětem partnera.</a:t>
            </a:r>
          </a:p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00ABBD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3D3D48"/>
              </a:solidFill>
              <a:effectLst/>
              <a:uLnTx/>
              <a:uFillTx/>
              <a:latin typeface="Poppin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00ABBD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3D3D48"/>
              </a:solidFill>
              <a:effectLst/>
              <a:uLnTx/>
              <a:uFillTx/>
              <a:latin typeface="Poppin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00ABBD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3D3D48"/>
              </a:solidFill>
              <a:effectLst/>
              <a:uLnTx/>
              <a:uFillTx/>
              <a:latin typeface="Poppin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00ABBD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3D3D48"/>
              </a:solidFill>
              <a:effectLst/>
              <a:uLnTx/>
              <a:uFillTx/>
              <a:latin typeface="Poppin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00ABBD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3D3D48"/>
              </a:solidFill>
              <a:effectLst/>
              <a:uLnTx/>
              <a:uFillTx/>
              <a:latin typeface="Poppin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00ABBD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3D3D48"/>
              </a:solidFill>
              <a:effectLst/>
              <a:uLnTx/>
              <a:uFillTx/>
              <a:latin typeface="Poppin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00ABBD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3D3D48"/>
                </a:solidFill>
                <a:effectLst/>
                <a:uLnTx/>
                <a:uFillTx/>
                <a:latin typeface="Poppins" pitchFamily="2" charset="0"/>
                <a:ea typeface="+mn-ea"/>
                <a:cs typeface="+mn-cs"/>
              </a:rPr>
              <a:t> </a:t>
            </a:r>
          </a:p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00ABBD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3D3D48"/>
              </a:solidFill>
              <a:effectLst/>
              <a:uLnTx/>
              <a:uFillTx/>
              <a:latin typeface="Poppin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71035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75DF91-6A39-138B-AE55-340178089E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Graf 11">
            <a:extLst>
              <a:ext uri="{FF2B5EF4-FFF2-40B4-BE49-F238E27FC236}">
                <a16:creationId xmlns:a16="http://schemas.microsoft.com/office/drawing/2014/main" id="{5BFCB4C7-4815-A8E6-9412-5E3C64F3D3C2}"/>
              </a:ext>
            </a:extLst>
          </p:cNvPr>
          <p:cNvGraphicFramePr>
            <a:graphicFrameLocks/>
          </p:cNvGraphicFramePr>
          <p:nvPr/>
        </p:nvGraphicFramePr>
        <p:xfrm>
          <a:off x="6591678" y="884600"/>
          <a:ext cx="5100484" cy="567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Nadpis 1">
            <a:extLst>
              <a:ext uri="{FF2B5EF4-FFF2-40B4-BE49-F238E27FC236}">
                <a16:creationId xmlns:a16="http://schemas.microsoft.com/office/drawing/2014/main" id="{83A99744-5F72-E47F-2AB4-7CC78D01E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1200" dirty="0"/>
              <a:t>Základ: n = 800, ČR „sešívané rodiny“</a:t>
            </a:r>
            <a:br>
              <a:rPr lang="cs-CZ" sz="1200" dirty="0"/>
            </a:br>
            <a:r>
              <a:rPr lang="cs-CZ" sz="1200" dirty="0"/>
              <a:t>% </a:t>
            </a:r>
            <a:br>
              <a:rPr lang="cs-CZ" sz="1200" dirty="0"/>
            </a:br>
            <a:r>
              <a:rPr lang="cs-CZ" sz="1200" dirty="0"/>
              <a:t>Q5. Jaký typ finančního chování se nejlépe hodí na Vás osobně?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575319-F5C6-EDCB-2E01-79F6CC3F91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18" y="1682422"/>
            <a:ext cx="4643400" cy="5053658"/>
          </a:xfrm>
          <a:solidFill>
            <a:schemeClr val="tx1"/>
          </a:solidFill>
        </p:spPr>
        <p:txBody>
          <a:bodyPr/>
          <a:lstStyle/>
          <a:p>
            <a:pPr algn="just">
              <a:spcAft>
                <a:spcPts val="600"/>
              </a:spcAft>
            </a:pPr>
            <a:r>
              <a:rPr lang="cs-CZ" sz="1400" dirty="0"/>
              <a:t>Podle vlastní deklarace respondenta/</a:t>
            </a:r>
            <a:r>
              <a:rPr lang="cs-CZ" sz="1400" dirty="0" err="1"/>
              <a:t>ky</a:t>
            </a:r>
            <a:r>
              <a:rPr lang="cs-CZ" sz="1400" dirty="0"/>
              <a:t> je mezi lidmi ze sešívaných rodin nejvíce</a:t>
            </a:r>
            <a:r>
              <a:rPr lang="cs-CZ" sz="1400" b="1" dirty="0">
                <a:solidFill>
                  <a:srgbClr val="007FAD"/>
                </a:solidFill>
              </a:rPr>
              <a:t> (41 %) </a:t>
            </a:r>
            <a:r>
              <a:rPr lang="cs-CZ" sz="1400" dirty="0"/>
              <a:t>těch, kteří se řadí mezi </a:t>
            </a:r>
            <a:r>
              <a:rPr lang="cs-CZ" sz="1400" b="1" dirty="0">
                <a:solidFill>
                  <a:srgbClr val="007FAD"/>
                </a:solidFill>
              </a:rPr>
              <a:t>„Sdílející partnery“</a:t>
            </a:r>
            <a:r>
              <a:rPr lang="cs-CZ" sz="1400" dirty="0"/>
              <a:t>. U domácností hospodařících ze společného účtu má tento segment podíl 67 %. </a:t>
            </a:r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r>
              <a:rPr lang="cs-CZ" sz="1400" b="1" dirty="0">
                <a:solidFill>
                  <a:srgbClr val="007FAD"/>
                </a:solidFill>
              </a:rPr>
              <a:t>32 % </a:t>
            </a:r>
            <a:r>
              <a:rPr lang="cs-CZ" sz="1400" dirty="0"/>
              <a:t>respondentů se řadí mezi </a:t>
            </a:r>
            <a:r>
              <a:rPr lang="cs-CZ" sz="1400" b="1" dirty="0">
                <a:solidFill>
                  <a:srgbClr val="007FAD"/>
                </a:solidFill>
              </a:rPr>
              <a:t>„Férové vyvažovače“</a:t>
            </a:r>
            <a:r>
              <a:rPr lang="cs-CZ" sz="1400" dirty="0"/>
              <a:t>. </a:t>
            </a:r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r>
              <a:rPr lang="cs-CZ" sz="1400" dirty="0"/>
              <a:t>Ti, kteří vidí pro sebe jako nejpřiléhavější označení </a:t>
            </a:r>
            <a:r>
              <a:rPr lang="cs-CZ" sz="1400" b="1" dirty="0">
                <a:solidFill>
                  <a:srgbClr val="007FAD"/>
                </a:solidFill>
              </a:rPr>
              <a:t>„Oddělující správce“</a:t>
            </a:r>
            <a:r>
              <a:rPr lang="cs-CZ" sz="1400" dirty="0"/>
              <a:t>, tvoří </a:t>
            </a:r>
            <a:r>
              <a:rPr lang="cs-CZ" sz="1400" b="1" dirty="0">
                <a:solidFill>
                  <a:srgbClr val="007FAD"/>
                </a:solidFill>
              </a:rPr>
              <a:t>13% </a:t>
            </a:r>
            <a:r>
              <a:rPr lang="cs-CZ" sz="1400" dirty="0"/>
              <a:t>skupinu. Mezi lidmi, kteří se domnívají, že v sešívaných rodinách převažuje upřednostňování vlastních biologických dětí, je tento segment zastoupen 21 %.</a:t>
            </a:r>
          </a:p>
          <a:p>
            <a:pPr algn="just">
              <a:spcAft>
                <a:spcPts val="600"/>
              </a:spcAft>
            </a:pPr>
            <a:endParaRPr lang="cs-CZ" sz="1400" dirty="0">
              <a:solidFill>
                <a:srgbClr val="FF0000"/>
              </a:solidFill>
            </a:endParaRPr>
          </a:p>
          <a:p>
            <a:pPr algn="just">
              <a:spcAft>
                <a:spcPts val="600"/>
              </a:spcAft>
            </a:pPr>
            <a:r>
              <a:rPr lang="cs-CZ" sz="1400" dirty="0"/>
              <a:t>Lidí patřících do segmentu </a:t>
            </a:r>
            <a:r>
              <a:rPr lang="cs-CZ" sz="1400" b="1" dirty="0">
                <a:solidFill>
                  <a:srgbClr val="007FAD"/>
                </a:solidFill>
              </a:rPr>
              <a:t>„Vztahový idealista“ </a:t>
            </a:r>
            <a:r>
              <a:rPr lang="cs-CZ" sz="1400" dirty="0"/>
              <a:t>je celkově </a:t>
            </a:r>
            <a:r>
              <a:rPr lang="cs-CZ" sz="1400" b="1" dirty="0">
                <a:solidFill>
                  <a:srgbClr val="007FAD"/>
                </a:solidFill>
              </a:rPr>
              <a:t>9 %</a:t>
            </a:r>
            <a:r>
              <a:rPr lang="cs-CZ" sz="1400" dirty="0"/>
              <a:t> (mezi lidmi, kteří jsou ve vztahu 3-5 let, je to 16 %)</a:t>
            </a:r>
            <a:r>
              <a:rPr lang="cs-CZ" sz="1400" b="1" dirty="0">
                <a:solidFill>
                  <a:srgbClr val="007FAD"/>
                </a:solidFill>
              </a:rPr>
              <a:t>  </a:t>
            </a:r>
            <a:r>
              <a:rPr lang="cs-CZ" sz="1400" dirty="0"/>
              <a:t>a</a:t>
            </a:r>
            <a:r>
              <a:rPr lang="cs-CZ" sz="1400" b="1" dirty="0">
                <a:solidFill>
                  <a:srgbClr val="007FAD"/>
                </a:solidFill>
              </a:rPr>
              <a:t> „Opatrných ochránců“ </a:t>
            </a:r>
            <a:r>
              <a:rPr lang="cs-CZ" sz="1400" dirty="0"/>
              <a:t>je</a:t>
            </a:r>
            <a:r>
              <a:rPr lang="cs-CZ" sz="1400" b="1" dirty="0">
                <a:solidFill>
                  <a:srgbClr val="007FAD"/>
                </a:solidFill>
              </a:rPr>
              <a:t> 6 %</a:t>
            </a:r>
            <a:r>
              <a:rPr lang="cs-CZ" sz="1400" b="1" dirty="0">
                <a:solidFill>
                  <a:srgbClr val="0070C0"/>
                </a:solidFill>
              </a:rPr>
              <a:t> </a:t>
            </a:r>
            <a:r>
              <a:rPr lang="cs-CZ" sz="1400" dirty="0"/>
              <a:t>(mezi těmi páry, které mají občas nebo často spory ohledně financí, je to  10 %).</a:t>
            </a:r>
            <a:r>
              <a:rPr lang="cs-CZ" sz="1400" dirty="0">
                <a:solidFill>
                  <a:srgbClr val="FF0000"/>
                </a:solidFill>
              </a:rPr>
              <a:t> </a:t>
            </a:r>
          </a:p>
          <a:p>
            <a:pPr algn="just">
              <a:spcAft>
                <a:spcPts val="600"/>
              </a:spcAft>
            </a:pPr>
            <a:endParaRPr lang="cs-CZ" sz="1400" dirty="0">
              <a:solidFill>
                <a:srgbClr val="FF0000"/>
              </a:solidFill>
            </a:endParaRPr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r>
              <a:rPr lang="cs-CZ" sz="1400" dirty="0"/>
              <a:t> </a:t>
            </a:r>
          </a:p>
          <a:p>
            <a:pPr algn="just">
              <a:spcAft>
                <a:spcPts val="600"/>
              </a:spcAft>
            </a:pPr>
            <a:endParaRPr lang="cs-CZ" sz="1400" dirty="0"/>
          </a:p>
        </p:txBody>
      </p:sp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03F241E4-8EF4-2085-591B-868D4143E8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19" y="977548"/>
            <a:ext cx="4643400" cy="564151"/>
          </a:xfrm>
        </p:spPr>
        <p:txBody>
          <a:bodyPr anchor="ctr"/>
          <a:lstStyle/>
          <a:p>
            <a:pPr>
              <a:spcAft>
                <a:spcPts val="600"/>
              </a:spcAft>
            </a:pPr>
            <a:r>
              <a:rPr lang="cs-CZ" b="1" dirty="0"/>
              <a:t>Typologie </a:t>
            </a:r>
            <a:r>
              <a:rPr lang="cs-CZ" b="1" u="sng" dirty="0"/>
              <a:t>respondenta</a:t>
            </a:r>
          </a:p>
          <a:p>
            <a:pPr>
              <a:spcAft>
                <a:spcPts val="600"/>
              </a:spcAft>
            </a:pPr>
            <a:r>
              <a:rPr lang="cs-CZ" b="1" dirty="0"/>
              <a:t>- převažují Sdílející partneři</a:t>
            </a:r>
          </a:p>
        </p:txBody>
      </p:sp>
    </p:spTree>
    <p:extLst>
      <p:ext uri="{BB962C8B-B14F-4D97-AF65-F5344CB8AC3E}">
        <p14:creationId xmlns:p14="http://schemas.microsoft.com/office/powerpoint/2010/main" val="14749948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A2863F-F9FB-51A5-23F3-C895A781AC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7A828AD7-0AE9-207C-3769-6FEA28CB1A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7412" y="5799198"/>
            <a:ext cx="4267570" cy="45724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7DD98908-3501-447A-DE23-C79C698FB4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711" y="5720946"/>
            <a:ext cx="4191363" cy="502964"/>
          </a:xfrm>
          <a:prstGeom prst="rect">
            <a:avLst/>
          </a:prstGeom>
        </p:spPr>
      </p:pic>
      <p:sp>
        <p:nvSpPr>
          <p:cNvPr id="22" name="Obdélník 21">
            <a:extLst>
              <a:ext uri="{FF2B5EF4-FFF2-40B4-BE49-F238E27FC236}">
                <a16:creationId xmlns:a16="http://schemas.microsoft.com/office/drawing/2014/main" id="{44A8138F-2BA1-FEDB-8365-2068EC5994FE}"/>
              </a:ext>
            </a:extLst>
          </p:cNvPr>
          <p:cNvSpPr/>
          <p:nvPr/>
        </p:nvSpPr>
        <p:spPr>
          <a:xfrm>
            <a:off x="9635259" y="6220625"/>
            <a:ext cx="2563091" cy="630934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1" name="Obdélník 20">
            <a:extLst>
              <a:ext uri="{FF2B5EF4-FFF2-40B4-BE49-F238E27FC236}">
                <a16:creationId xmlns:a16="http://schemas.microsoft.com/office/drawing/2014/main" id="{A8F9D081-BAD1-8159-F528-5DD871135194}"/>
              </a:ext>
            </a:extLst>
          </p:cNvPr>
          <p:cNvSpPr/>
          <p:nvPr/>
        </p:nvSpPr>
        <p:spPr>
          <a:xfrm>
            <a:off x="332509" y="6227066"/>
            <a:ext cx="2563091" cy="630934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9C8061FB-A14D-9BE5-1717-07A15AC8379D}"/>
              </a:ext>
            </a:extLst>
          </p:cNvPr>
          <p:cNvGraphicFramePr/>
          <p:nvPr/>
        </p:nvGraphicFramePr>
        <p:xfrm>
          <a:off x="412301" y="11678"/>
          <a:ext cx="5267144" cy="54214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id="{9EBE0944-C128-9FD1-F511-FFED89BDA818}"/>
              </a:ext>
            </a:extLst>
          </p:cNvPr>
          <p:cNvGraphicFramePr/>
          <p:nvPr/>
        </p:nvGraphicFramePr>
        <p:xfrm>
          <a:off x="6743850" y="20786"/>
          <a:ext cx="5267144" cy="54214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Nadpis 1">
            <a:extLst>
              <a:ext uri="{FF2B5EF4-FFF2-40B4-BE49-F238E27FC236}">
                <a16:creationId xmlns:a16="http://schemas.microsoft.com/office/drawing/2014/main" id="{BFA4009D-7C27-B9AE-FFE2-311C3974A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1200" dirty="0"/>
              <a:t>Základ: n = 800, ČR „sešívané rodiny“</a:t>
            </a:r>
            <a:br>
              <a:rPr lang="cs-CZ" sz="1200" dirty="0"/>
            </a:br>
            <a:r>
              <a:rPr lang="cs-CZ" sz="1200" dirty="0"/>
              <a:t>% </a:t>
            </a:r>
            <a:br>
              <a:rPr lang="cs-CZ" sz="1200" dirty="0"/>
            </a:br>
            <a:r>
              <a:rPr lang="cs-CZ" sz="1200" dirty="0"/>
              <a:t>Q5. Jaký typ finančního chování se nejlépe hodí na Vás osobně? </a:t>
            </a:r>
            <a:br>
              <a:rPr lang="cs-CZ" sz="1200" dirty="0"/>
            </a:br>
            <a:r>
              <a:rPr lang="cs-CZ" sz="1200" dirty="0"/>
              <a:t>Q6. A jaký typ finančního chování se nejlépe hodí na Vašeho partnera?</a:t>
            </a:r>
          </a:p>
        </p:txBody>
      </p:sp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23290F7D-D1DB-0234-DD50-6F08809FA8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13304" y="3106407"/>
            <a:ext cx="1472801" cy="564151"/>
          </a:xfrm>
        </p:spPr>
        <p:txBody>
          <a:bodyPr anchor="ctr"/>
          <a:lstStyle/>
          <a:p>
            <a:pPr algn="ctr">
              <a:spcAft>
                <a:spcPts val="600"/>
              </a:spcAft>
            </a:pPr>
            <a:r>
              <a:rPr lang="cs-CZ" b="1" dirty="0"/>
              <a:t>partner/</a:t>
            </a:r>
            <a:r>
              <a:rPr lang="cs-CZ" b="1" dirty="0" err="1"/>
              <a:t>ka</a:t>
            </a:r>
            <a:endParaRPr lang="cs-CZ" b="1" dirty="0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0F9C8FF9-E5A5-D890-450F-D4DC8C86C212}"/>
              </a:ext>
            </a:extLst>
          </p:cNvPr>
          <p:cNvSpPr txBox="1">
            <a:spLocks/>
          </p:cNvSpPr>
          <p:nvPr/>
        </p:nvSpPr>
        <p:spPr>
          <a:xfrm>
            <a:off x="2119142" y="3059823"/>
            <a:ext cx="1995657" cy="56415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Poppins" pitchFamily="2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None/>
              <a:defRPr sz="1800" b="0" i="0" kern="1200">
                <a:solidFill>
                  <a:schemeClr val="bg2"/>
                </a:solidFill>
                <a:latin typeface="Poppins" pitchFamily="2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None/>
              <a:defRPr sz="1600" b="0" i="0" kern="1200">
                <a:solidFill>
                  <a:schemeClr val="bg2"/>
                </a:solidFill>
                <a:latin typeface="Poppins" pitchFamily="2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None/>
              <a:defRPr sz="1400" b="0" i="0" kern="1200">
                <a:solidFill>
                  <a:schemeClr val="bg2"/>
                </a:solidFill>
                <a:latin typeface="Poppins" pitchFamily="2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None/>
              <a:defRPr sz="1200" b="0" i="0" kern="1200">
                <a:solidFill>
                  <a:schemeClr val="bg2"/>
                </a:solidFill>
                <a:latin typeface="Poppi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99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99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00ABBD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3D3D48"/>
                </a:solidFill>
                <a:effectLst/>
                <a:uLnTx/>
                <a:uFillTx/>
                <a:latin typeface="Poppins" pitchFamily="2" charset="0"/>
                <a:ea typeface="+mn-ea"/>
                <a:cs typeface="+mn-cs"/>
              </a:rPr>
              <a:t>respondent/</a:t>
            </a:r>
            <a:r>
              <a:rPr kumimoji="0" lang="cs-C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3D3D48"/>
                </a:solidFill>
                <a:effectLst/>
                <a:uLnTx/>
                <a:uFillTx/>
                <a:latin typeface="Poppins" pitchFamily="2" charset="0"/>
                <a:ea typeface="+mn-ea"/>
                <a:cs typeface="+mn-cs"/>
              </a:rPr>
              <a:t>ka</a:t>
            </a:r>
            <a:endParaRPr kumimoji="0" lang="cs-CZ" sz="2000" b="1" i="0" u="none" strike="noStrike" kern="1200" cap="none" spc="0" normalizeH="0" baseline="0" noProof="0" dirty="0">
              <a:ln>
                <a:noFill/>
              </a:ln>
              <a:solidFill>
                <a:srgbClr val="3D3D48"/>
              </a:solidFill>
              <a:effectLst/>
              <a:uLnTx/>
              <a:uFillTx/>
              <a:latin typeface="Poppins" pitchFamily="2" charset="0"/>
              <a:ea typeface="+mn-ea"/>
              <a:cs typeface="+mn-cs"/>
            </a:endParaRP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4C280B24-AD1D-7023-E054-436A8C6E52FB}"/>
              </a:ext>
            </a:extLst>
          </p:cNvPr>
          <p:cNvSpPr txBox="1"/>
          <p:nvPr/>
        </p:nvSpPr>
        <p:spPr>
          <a:xfrm>
            <a:off x="1309255" y="5357718"/>
            <a:ext cx="4611840" cy="427809"/>
          </a:xfrm>
          <a:prstGeom prst="rect">
            <a:avLst/>
          </a:prstGeom>
          <a:noFill/>
        </p:spPr>
        <p:txBody>
          <a:bodyPr wrap="none" lIns="0" tIns="36576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Clr>
                <a:srgbClr val="AAE3D3"/>
              </a:buClr>
              <a:buSzPct val="70000"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muži o sobě tvrdí: </a:t>
            </a:r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Clr>
                <a:srgbClr val="AAE3D3"/>
              </a:buClr>
              <a:buSzPct val="70000"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jsem sdílející / férový (75 %) vs oddělující, idealista, opatrný (25 %) 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3BB06578-FE8F-86EA-5AC9-2ACC121D1CF1}"/>
              </a:ext>
            </a:extLst>
          </p:cNvPr>
          <p:cNvSpPr txBox="1"/>
          <p:nvPr/>
        </p:nvSpPr>
        <p:spPr>
          <a:xfrm>
            <a:off x="1309255" y="6223009"/>
            <a:ext cx="4704814" cy="427809"/>
          </a:xfrm>
          <a:prstGeom prst="rect">
            <a:avLst/>
          </a:prstGeom>
          <a:noFill/>
        </p:spPr>
        <p:txBody>
          <a:bodyPr wrap="none" lIns="0" tIns="36576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Clr>
                <a:srgbClr val="AAE3D3"/>
              </a:buClr>
              <a:buSzPct val="70000"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ženy o sobě tvrdí: </a:t>
            </a:r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Clr>
                <a:srgbClr val="AAE3D3"/>
              </a:buClr>
              <a:buSzPct val="70000"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jsem sdílející / férová (71 %) vs oddělující, idealistka, opatrná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(29 %) 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6E0BF54E-39A9-9AC7-F495-3FF196AB65C2}"/>
              </a:ext>
            </a:extLst>
          </p:cNvPr>
          <p:cNvSpPr txBox="1"/>
          <p:nvPr/>
        </p:nvSpPr>
        <p:spPr>
          <a:xfrm>
            <a:off x="7654962" y="5346637"/>
            <a:ext cx="4491614" cy="427809"/>
          </a:xfrm>
          <a:prstGeom prst="rect">
            <a:avLst/>
          </a:prstGeom>
          <a:noFill/>
        </p:spPr>
        <p:txBody>
          <a:bodyPr wrap="none" lIns="0" tIns="36576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Clr>
                <a:srgbClr val="AAE3D3"/>
              </a:buClr>
              <a:buSzPct val="70000"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muži o partnerce tvrdí: </a:t>
            </a:r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Clr>
                <a:srgbClr val="AAE3D3"/>
              </a:buClr>
              <a:buSzPct val="70000"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je 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007FAD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sdílející / férová 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(70 %) vs oddělující, idealistka, opatrná (30 %) 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48BA9ACF-1F27-A0F7-B9AD-00342827F0F1}"/>
              </a:ext>
            </a:extLst>
          </p:cNvPr>
          <p:cNvSpPr txBox="1"/>
          <p:nvPr/>
        </p:nvSpPr>
        <p:spPr>
          <a:xfrm>
            <a:off x="7654962" y="6225784"/>
            <a:ext cx="4406656" cy="427809"/>
          </a:xfrm>
          <a:prstGeom prst="rect">
            <a:avLst/>
          </a:prstGeom>
          <a:noFill/>
        </p:spPr>
        <p:txBody>
          <a:bodyPr wrap="none" lIns="0" tIns="36576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Clr>
                <a:srgbClr val="AAE3D3"/>
              </a:buClr>
              <a:buSzPct val="70000"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ženy o partnerovi tvrdí: </a:t>
            </a:r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Clr>
                <a:srgbClr val="AAE3D3"/>
              </a:buClr>
              <a:buSzPct val="70000"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je sdílející / férový (67 %) vs oddělující, idealista, opatrný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(33 %) </a:t>
            </a:r>
          </a:p>
        </p:txBody>
      </p:sp>
    </p:spTree>
    <p:extLst>
      <p:ext uri="{BB962C8B-B14F-4D97-AF65-F5344CB8AC3E}">
        <p14:creationId xmlns:p14="http://schemas.microsoft.com/office/powerpoint/2010/main" val="30937535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A6096A-C074-D705-710E-439E6D4A9D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D86790-A895-3BCF-BF2F-647B0C2D5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1200" dirty="0"/>
              <a:t>Základ: n = 800, ČR „sešívané rodiny“</a:t>
            </a:r>
            <a:br>
              <a:rPr lang="cs-CZ" sz="1200" dirty="0"/>
            </a:br>
            <a:r>
              <a:rPr lang="cs-CZ" sz="1200" dirty="0"/>
              <a:t>Q5. Jaký typ finančního chování se nejlépe hodí na Vás osobně?</a:t>
            </a:r>
            <a:br>
              <a:rPr lang="cs-CZ" sz="1200" dirty="0"/>
            </a:br>
            <a:r>
              <a:rPr lang="cs-CZ" sz="1200" dirty="0"/>
              <a:t>Q6. A jaký typ finančního chování se nejlépe hodí na Vašeho partnera?</a:t>
            </a:r>
          </a:p>
        </p:txBody>
      </p:sp>
      <p:sp>
        <p:nvSpPr>
          <p:cNvPr id="4" name="TextovéPole 1">
            <a:extLst>
              <a:ext uri="{FF2B5EF4-FFF2-40B4-BE49-F238E27FC236}">
                <a16:creationId xmlns:a16="http://schemas.microsoft.com/office/drawing/2014/main" id="{6B3EFA86-0EC3-A80A-8FEB-9B77DF831344}"/>
              </a:ext>
            </a:extLst>
          </p:cNvPr>
          <p:cNvSpPr txBox="1"/>
          <p:nvPr/>
        </p:nvSpPr>
        <p:spPr>
          <a:xfrm>
            <a:off x="5812599" y="6465550"/>
            <a:ext cx="811691" cy="1965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n = 800; Báze: všichni respondenti</a:t>
            </a:r>
            <a:endParaRPr kumimoji="0" lang="cs-CZ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id="{5A38A7A3-2930-A1B4-4D6F-7E889A67B86A}"/>
              </a:ext>
            </a:extLst>
          </p:cNvPr>
          <p:cNvGraphicFramePr>
            <a:graphicFrameLocks noGrp="1"/>
          </p:cNvGraphicFramePr>
          <p:nvPr/>
        </p:nvGraphicFramePr>
        <p:xfrm>
          <a:off x="2327552" y="1423806"/>
          <a:ext cx="6985767" cy="12649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49288">
                  <a:extLst>
                    <a:ext uri="{9D8B030D-6E8A-4147-A177-3AD203B41FA5}">
                      <a16:colId xmlns:a16="http://schemas.microsoft.com/office/drawing/2014/main" val="1379447395"/>
                    </a:ext>
                  </a:extLst>
                </a:gridCol>
                <a:gridCol w="357809">
                  <a:extLst>
                    <a:ext uri="{9D8B030D-6E8A-4147-A177-3AD203B41FA5}">
                      <a16:colId xmlns:a16="http://schemas.microsoft.com/office/drawing/2014/main" val="3050540904"/>
                    </a:ext>
                  </a:extLst>
                </a:gridCol>
                <a:gridCol w="975734">
                  <a:extLst>
                    <a:ext uri="{9D8B030D-6E8A-4147-A177-3AD203B41FA5}">
                      <a16:colId xmlns:a16="http://schemas.microsoft.com/office/drawing/2014/main" val="3954538113"/>
                    </a:ext>
                  </a:extLst>
                </a:gridCol>
                <a:gridCol w="975734">
                  <a:extLst>
                    <a:ext uri="{9D8B030D-6E8A-4147-A177-3AD203B41FA5}">
                      <a16:colId xmlns:a16="http://schemas.microsoft.com/office/drawing/2014/main" val="1293283944"/>
                    </a:ext>
                  </a:extLst>
                </a:gridCol>
                <a:gridCol w="975734">
                  <a:extLst>
                    <a:ext uri="{9D8B030D-6E8A-4147-A177-3AD203B41FA5}">
                      <a16:colId xmlns:a16="http://schemas.microsoft.com/office/drawing/2014/main" val="298378137"/>
                    </a:ext>
                  </a:extLst>
                </a:gridCol>
                <a:gridCol w="975734">
                  <a:extLst>
                    <a:ext uri="{9D8B030D-6E8A-4147-A177-3AD203B41FA5}">
                      <a16:colId xmlns:a16="http://schemas.microsoft.com/office/drawing/2014/main" val="500410265"/>
                    </a:ext>
                  </a:extLst>
                </a:gridCol>
                <a:gridCol w="975734">
                  <a:extLst>
                    <a:ext uri="{9D8B030D-6E8A-4147-A177-3AD203B41FA5}">
                      <a16:colId xmlns:a16="http://schemas.microsoft.com/office/drawing/2014/main" val="2639544831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</a:t>
                      </a: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1" u="none" strike="noStrike" dirty="0">
                          <a:solidFill>
                            <a:srgbClr val="007FAD"/>
                          </a:solidFill>
                          <a:effectLst/>
                        </a:rPr>
                        <a:t>Sdílející partner</a:t>
                      </a:r>
                      <a:endParaRPr lang="cs-CZ" sz="1100" b="1" i="0" u="none" strike="noStrike" dirty="0">
                        <a:solidFill>
                          <a:srgbClr val="007FA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cs-CZ" sz="1100" b="1" u="none" strike="noStrike" dirty="0">
                          <a:solidFill>
                            <a:srgbClr val="AAE3D3"/>
                          </a:solidFill>
                          <a:effectLst/>
                        </a:rPr>
                        <a:t>Férový vyvažovač</a:t>
                      </a:r>
                      <a:endParaRPr lang="cs-CZ" sz="1100" b="1" i="0" u="none" strike="noStrike" dirty="0">
                        <a:solidFill>
                          <a:srgbClr val="AAE3D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1" u="none" strike="noStrike" dirty="0">
                          <a:solidFill>
                            <a:schemeClr val="accent3"/>
                          </a:solidFill>
                          <a:effectLst/>
                        </a:rPr>
                        <a:t>Oddělující správce</a:t>
                      </a:r>
                      <a:endParaRPr lang="cs-CZ" sz="1100" b="1" i="0" u="none" strike="noStrike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1" u="none" strike="noStrike" dirty="0">
                          <a:solidFill>
                            <a:schemeClr val="accent4"/>
                          </a:solidFill>
                          <a:effectLst/>
                        </a:rPr>
                        <a:t>Vztahový idealista</a:t>
                      </a:r>
                      <a:endParaRPr lang="cs-CZ" sz="1100" b="1" i="0" u="none" strike="noStrike" dirty="0">
                        <a:solidFill>
                          <a:schemeClr val="accent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1" u="none" strike="noStrike" dirty="0">
                          <a:solidFill>
                            <a:srgbClr val="ABDAE2"/>
                          </a:solidFill>
                          <a:effectLst/>
                        </a:rPr>
                        <a:t>Opatrný ochránce</a:t>
                      </a:r>
                      <a:endParaRPr lang="cs-CZ" sz="1100" b="1" i="0" u="none" strike="noStrike" dirty="0">
                        <a:solidFill>
                          <a:srgbClr val="ABDAE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326965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cs-CZ" sz="1100" b="1" u="none" strike="noStrike" dirty="0">
                          <a:solidFill>
                            <a:srgbClr val="007FAD"/>
                          </a:solidFill>
                          <a:effectLst/>
                        </a:rPr>
                        <a:t>Sdílející partner</a:t>
                      </a:r>
                      <a:endParaRPr lang="cs-CZ" sz="1100" b="1" i="0" u="none" strike="noStrike" dirty="0">
                        <a:solidFill>
                          <a:srgbClr val="007FA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cs-CZ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327</a:t>
                      </a:r>
                      <a:endParaRPr lang="cs-CZ" sz="11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265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7055450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cs-CZ" sz="1100" b="1" u="none" strike="noStrike" dirty="0">
                          <a:solidFill>
                            <a:srgbClr val="AAE3D3"/>
                          </a:solidFill>
                          <a:effectLst/>
                        </a:rPr>
                        <a:t>Férový vyvažovač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cs-CZ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257</a:t>
                      </a:r>
                      <a:endParaRPr lang="cs-CZ" sz="11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162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32555621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cs-CZ" sz="1100" b="1" u="none" strike="noStrike" dirty="0">
                          <a:solidFill>
                            <a:schemeClr val="accent3"/>
                          </a:solidFill>
                          <a:effectLst/>
                        </a:rPr>
                        <a:t>Oddělující správce</a:t>
                      </a:r>
                      <a:endParaRPr lang="cs-CZ" sz="1100" b="1" i="0" u="none" strike="noStrike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cs-CZ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101</a:t>
                      </a:r>
                      <a:endParaRPr lang="cs-CZ" sz="11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66060673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cs-CZ" sz="1100" b="1" u="none" strike="noStrike" dirty="0">
                          <a:solidFill>
                            <a:schemeClr val="accent4"/>
                          </a:solidFill>
                          <a:effectLst/>
                        </a:rPr>
                        <a:t>Vztahový idealista</a:t>
                      </a:r>
                      <a:endParaRPr lang="cs-CZ" sz="1100" b="1" i="0" u="none" strike="noStrike" dirty="0">
                        <a:solidFill>
                          <a:schemeClr val="accent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cs-CZ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70</a:t>
                      </a:r>
                      <a:endParaRPr lang="cs-CZ" sz="11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67583847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cs-CZ" sz="1100" b="1" u="none" strike="noStrike" dirty="0">
                          <a:solidFill>
                            <a:srgbClr val="ABDAE2"/>
                          </a:solidFill>
                          <a:effectLst/>
                        </a:rPr>
                        <a:t>Opatrný ochránce</a:t>
                      </a:r>
                      <a:endParaRPr lang="cs-CZ" sz="1100" b="1" i="0" u="none" strike="noStrike" dirty="0">
                        <a:solidFill>
                          <a:srgbClr val="ABDAE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cs-CZ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45</a:t>
                      </a:r>
                      <a:endParaRPr lang="cs-CZ" sz="11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33588378"/>
                  </a:ext>
                </a:extLst>
              </a:tr>
            </a:tbl>
          </a:graphicData>
        </a:graphic>
      </p:graphicFrame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FE4AC8B1-D640-E717-A0A8-D7F560AFFFCB}"/>
              </a:ext>
            </a:extLst>
          </p:cNvPr>
          <p:cNvGraphicFramePr>
            <a:graphicFrameLocks/>
          </p:cNvGraphicFramePr>
          <p:nvPr/>
        </p:nvGraphicFramePr>
        <p:xfrm>
          <a:off x="1939099" y="3218159"/>
          <a:ext cx="7746999" cy="3036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ovéPole 9">
            <a:extLst>
              <a:ext uri="{FF2B5EF4-FFF2-40B4-BE49-F238E27FC236}">
                <a16:creationId xmlns:a16="http://schemas.microsoft.com/office/drawing/2014/main" id="{150E96BD-AD67-82CA-3A95-1236B8B22F39}"/>
              </a:ext>
            </a:extLst>
          </p:cNvPr>
          <p:cNvSpPr txBox="1"/>
          <p:nvPr/>
        </p:nvSpPr>
        <p:spPr>
          <a:xfrm>
            <a:off x="1856549" y="3555533"/>
            <a:ext cx="321627" cy="2501427"/>
          </a:xfrm>
          <a:prstGeom prst="rect">
            <a:avLst/>
          </a:prstGeom>
          <a:noFill/>
        </p:spPr>
        <p:txBody>
          <a:bodyPr vert="vert270" wrap="square" lIns="0" tIns="36576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Clr>
                <a:srgbClr val="AAE3D3"/>
              </a:buClr>
              <a:buSzPct val="70000"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3D3D48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respondent/</a:t>
            </a:r>
            <a:r>
              <a:rPr kumimoji="0" lang="cs-CZ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3D3D48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ka</a:t>
            </a: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srgbClr val="3D3D48"/>
              </a:solidFill>
              <a:effectLst/>
              <a:uLnTx/>
              <a:uFillTx/>
              <a:latin typeface="Poppins" panose="00000500000000000000" pitchFamily="2" charset="-18"/>
              <a:ea typeface="+mn-ea"/>
              <a:cs typeface="Poppins" panose="00000500000000000000" pitchFamily="2" charset="-18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486813F3-5AF2-8B6D-6685-7A5F864DD4E2}"/>
              </a:ext>
            </a:extLst>
          </p:cNvPr>
          <p:cNvSpPr txBox="1"/>
          <p:nvPr/>
        </p:nvSpPr>
        <p:spPr>
          <a:xfrm rot="5400000">
            <a:off x="6393680" y="1922054"/>
            <a:ext cx="321627" cy="2199210"/>
          </a:xfrm>
          <a:prstGeom prst="rect">
            <a:avLst/>
          </a:prstGeom>
          <a:noFill/>
        </p:spPr>
        <p:txBody>
          <a:bodyPr vert="vert270" wrap="square" lIns="0" tIns="36576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Clr>
                <a:srgbClr val="AAE3D3"/>
              </a:buClr>
              <a:buSzPct val="70000"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3D3D48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partner/</a:t>
            </a:r>
            <a:r>
              <a:rPr kumimoji="0" lang="cs-CZ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3D3D48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ka</a:t>
            </a: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srgbClr val="3D3D48"/>
              </a:solidFill>
              <a:effectLst/>
              <a:uLnTx/>
              <a:uFillTx/>
              <a:latin typeface="Poppins" panose="00000500000000000000" pitchFamily="2" charset="-18"/>
              <a:ea typeface="+mn-ea"/>
              <a:cs typeface="Poppins" panose="00000500000000000000" pitchFamily="2" charset="-18"/>
            </a:endParaRP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82F4688A-FB77-38DF-6159-E17E9BA7427C}"/>
              </a:ext>
            </a:extLst>
          </p:cNvPr>
          <p:cNvSpPr txBox="1"/>
          <p:nvPr/>
        </p:nvSpPr>
        <p:spPr>
          <a:xfrm>
            <a:off x="1987081" y="1399451"/>
            <a:ext cx="160813" cy="1313630"/>
          </a:xfrm>
          <a:prstGeom prst="rect">
            <a:avLst/>
          </a:prstGeom>
          <a:noFill/>
        </p:spPr>
        <p:txBody>
          <a:bodyPr vert="vert270" wrap="square" lIns="0" tIns="36576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Clr>
                <a:srgbClr val="AAE3D3"/>
              </a:buClr>
              <a:buSzPct val="70000"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srgbClr val="3D3D48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respondent/</a:t>
            </a:r>
            <a:r>
              <a:rPr kumimoji="0" lang="cs-CZ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3D3D48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ka</a:t>
            </a:r>
            <a:endParaRPr kumimoji="0" lang="cs-CZ" sz="1200" b="1" i="0" u="none" strike="noStrike" kern="1200" cap="none" spc="0" normalizeH="0" baseline="0" noProof="0" dirty="0">
              <a:ln>
                <a:noFill/>
              </a:ln>
              <a:solidFill>
                <a:srgbClr val="3D3D48"/>
              </a:solidFill>
              <a:effectLst/>
              <a:uLnTx/>
              <a:uFillTx/>
              <a:latin typeface="Poppins" panose="00000500000000000000" pitchFamily="2" charset="-18"/>
              <a:ea typeface="+mn-ea"/>
              <a:cs typeface="Poppins" panose="00000500000000000000" pitchFamily="2" charset="-18"/>
            </a:endParaRP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401D54C5-A39C-5671-3FAE-CAB4CA80BE97}"/>
              </a:ext>
            </a:extLst>
          </p:cNvPr>
          <p:cNvSpPr txBox="1"/>
          <p:nvPr/>
        </p:nvSpPr>
        <p:spPr>
          <a:xfrm rot="5400000">
            <a:off x="6758547" y="519032"/>
            <a:ext cx="160813" cy="1313630"/>
          </a:xfrm>
          <a:prstGeom prst="rect">
            <a:avLst/>
          </a:prstGeom>
          <a:noFill/>
        </p:spPr>
        <p:txBody>
          <a:bodyPr vert="vert270" wrap="square" lIns="0" tIns="36576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Clr>
                <a:srgbClr val="AAE3D3"/>
              </a:buClr>
              <a:buSzPct val="70000"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srgbClr val="3D3D48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partner/</a:t>
            </a:r>
            <a:r>
              <a:rPr kumimoji="0" lang="cs-CZ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3D3D48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ka</a:t>
            </a:r>
            <a:endParaRPr kumimoji="0" lang="cs-CZ" sz="1200" b="1" i="0" u="none" strike="noStrike" kern="1200" cap="none" spc="0" normalizeH="0" baseline="0" noProof="0" dirty="0">
              <a:ln>
                <a:noFill/>
              </a:ln>
              <a:solidFill>
                <a:srgbClr val="3D3D48"/>
              </a:solidFill>
              <a:effectLst/>
              <a:uLnTx/>
              <a:uFillTx/>
              <a:latin typeface="Poppins" panose="00000500000000000000" pitchFamily="2" charset="-18"/>
              <a:ea typeface="+mn-ea"/>
              <a:cs typeface="Poppins" panose="000005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570394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82D40-5611-83A8-DB86-AD874BA74F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A62AF5-9477-17B6-3EAF-C446B8F1F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5500" y="2700422"/>
            <a:ext cx="9468429" cy="2478290"/>
          </a:xfrm>
        </p:spPr>
        <p:txBody>
          <a:bodyPr/>
          <a:lstStyle/>
          <a:p>
            <a:r>
              <a:rPr lang="cs-CZ" b="1" dirty="0">
                <a:solidFill>
                  <a:srgbClr val="FFC3A9"/>
                </a:solidFill>
              </a:rPr>
              <a:t>Finance</a:t>
            </a:r>
            <a:r>
              <a:rPr lang="cs-CZ" dirty="0"/>
              <a:t> </a:t>
            </a:r>
            <a:br>
              <a:rPr lang="cs-CZ" dirty="0"/>
            </a:br>
            <a:r>
              <a:rPr lang="cs-CZ" dirty="0"/>
              <a:t>jako příčina nepohody, napětí či konfliktů v partnerských vztazích 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93511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A976C4-C2B0-DA9E-CAE9-DFD5B6DB19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020904-3892-A0FE-7696-53CAD34E2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18" y="294200"/>
            <a:ext cx="10197230" cy="590400"/>
          </a:xfrm>
        </p:spPr>
        <p:txBody>
          <a:bodyPr/>
          <a:lstStyle/>
          <a:p>
            <a:r>
              <a:rPr lang="cs-CZ" sz="1200" dirty="0"/>
              <a:t>Základ: n = 274; ti, kteří uvedli, že finance a hospodaření domácnosti jsou zdrojem nesouladu </a:t>
            </a:r>
            <a:br>
              <a:rPr lang="cs-CZ" sz="1200" dirty="0"/>
            </a:br>
            <a:r>
              <a:rPr lang="cs-CZ" sz="1200" dirty="0"/>
              <a:t>% </a:t>
            </a:r>
            <a:br>
              <a:rPr lang="cs-CZ" sz="1200" dirty="0"/>
            </a:br>
            <a:r>
              <a:rPr lang="cs-CZ" sz="1200" dirty="0"/>
              <a:t>Q9b. Jsou zdrojem nepohody, napětí a/nebo domácích konfliktů neshody týkají se financí určených pro děti společné vlastní, partnerovy / partnerčiny, vlastní z předchozího vztahu?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9B94A00-4C94-2BB9-71EE-0B795AACBB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18" y="1695674"/>
            <a:ext cx="4643400" cy="4845133"/>
          </a:xfrm>
        </p:spPr>
        <p:txBody>
          <a:bodyPr/>
          <a:lstStyle/>
          <a:p>
            <a:pPr algn="just">
              <a:spcAft>
                <a:spcPts val="600"/>
              </a:spcAft>
            </a:pPr>
            <a:r>
              <a:rPr lang="cs-CZ" sz="1400" b="1" dirty="0">
                <a:solidFill>
                  <a:srgbClr val="007FAD"/>
                </a:solidFill>
              </a:rPr>
              <a:t>Více než dvě pětiny </a:t>
            </a:r>
            <a:r>
              <a:rPr lang="cs-CZ" sz="1400" dirty="0"/>
              <a:t>(41 %) lidí ze sešívaných rodin připouštějí, že finanční neshody, ke kterým </a:t>
            </a:r>
            <a:br>
              <a:rPr lang="cs-CZ" sz="1400" dirty="0"/>
            </a:br>
            <a:r>
              <a:rPr lang="cs-CZ" sz="1400" dirty="0"/>
              <a:t>v domácnosti dochází, se </a:t>
            </a:r>
            <a:r>
              <a:rPr lang="cs-CZ" sz="1400" b="1" dirty="0">
                <a:solidFill>
                  <a:srgbClr val="007FAD"/>
                </a:solidFill>
              </a:rPr>
              <a:t>občas týkají financí určených dětem z předchozího vztahu </a:t>
            </a:r>
            <a:r>
              <a:rPr lang="cs-CZ" sz="1400" dirty="0"/>
              <a:t>(ať už vlastním nebo partnerovým či partnerčiným).</a:t>
            </a:r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r>
              <a:rPr lang="cs-CZ" sz="1400" dirty="0"/>
              <a:t>V necelé desetině (9 %) případů se tyto spory </a:t>
            </a:r>
            <a:r>
              <a:rPr lang="cs-CZ" sz="1400" b="1" dirty="0">
                <a:solidFill>
                  <a:srgbClr val="007FAD"/>
                </a:solidFill>
              </a:rPr>
              <a:t>často</a:t>
            </a:r>
            <a:r>
              <a:rPr lang="cs-CZ" sz="1400" dirty="0"/>
              <a:t> týkají financí dětí, resp. určených pro děti.</a:t>
            </a:r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r>
              <a:rPr lang="cs-CZ" sz="1400" dirty="0"/>
              <a:t>Zhruba ve čtvrtině případů (26 %) sporů ohledně financí se jen </a:t>
            </a:r>
            <a:r>
              <a:rPr lang="cs-CZ" sz="1400" b="1" dirty="0">
                <a:solidFill>
                  <a:srgbClr val="007FAD"/>
                </a:solidFill>
              </a:rPr>
              <a:t>výjimečně</a:t>
            </a:r>
            <a:r>
              <a:rPr lang="cs-CZ" sz="1400" dirty="0"/>
              <a:t> jedná o finanční témata týkající se dětí.</a:t>
            </a:r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r>
              <a:rPr lang="cs-CZ" sz="1400" dirty="0"/>
              <a:t>Zbývající čtvrtina sporů o financích a hospodaření  domácnosti se </a:t>
            </a:r>
            <a:r>
              <a:rPr lang="cs-CZ" sz="1400" b="1" dirty="0">
                <a:solidFill>
                  <a:srgbClr val="007FAD"/>
                </a:solidFill>
              </a:rPr>
              <a:t>nikdy</a:t>
            </a:r>
            <a:r>
              <a:rPr lang="cs-CZ" sz="1400" dirty="0"/>
              <a:t> netýká financí určených pro děti.</a:t>
            </a:r>
          </a:p>
          <a:p>
            <a:pPr algn="just">
              <a:spcAft>
                <a:spcPts val="600"/>
              </a:spcAft>
            </a:pPr>
            <a:endParaRPr lang="cs-CZ" sz="1400" dirty="0"/>
          </a:p>
        </p:txBody>
      </p:sp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4D2DE669-9A21-7330-AE1C-EFE6D3524A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18" y="977548"/>
            <a:ext cx="4737333" cy="564151"/>
          </a:xfrm>
        </p:spPr>
        <p:txBody>
          <a:bodyPr anchor="ctr"/>
          <a:lstStyle/>
          <a:p>
            <a:pPr>
              <a:spcAft>
                <a:spcPts val="600"/>
              </a:spcAft>
            </a:pPr>
            <a:r>
              <a:rPr lang="cs-CZ" b="1" dirty="0"/>
              <a:t>Spory ohledně financí alespoň někdy kvůli dětem z </a:t>
            </a:r>
            <a:r>
              <a:rPr lang="cs-CZ" b="1" dirty="0" err="1"/>
              <a:t>předch</a:t>
            </a:r>
            <a:r>
              <a:rPr lang="cs-CZ" b="1" dirty="0"/>
              <a:t>. vztahu</a:t>
            </a:r>
          </a:p>
        </p:txBody>
      </p:sp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id="{DBADAE89-D05C-613A-49AC-BBD8DF1765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9053436"/>
              </p:ext>
            </p:extLst>
          </p:nvPr>
        </p:nvGraphicFramePr>
        <p:xfrm>
          <a:off x="6321287" y="718255"/>
          <a:ext cx="5267144" cy="54214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ovéPole 1">
            <a:extLst>
              <a:ext uri="{FF2B5EF4-FFF2-40B4-BE49-F238E27FC236}">
                <a16:creationId xmlns:a16="http://schemas.microsoft.com/office/drawing/2014/main" id="{D9176B5D-9592-637D-84A1-9672828130A7}"/>
              </a:ext>
            </a:extLst>
          </p:cNvPr>
          <p:cNvSpPr txBox="1"/>
          <p:nvPr/>
        </p:nvSpPr>
        <p:spPr>
          <a:xfrm>
            <a:off x="6457412" y="5945416"/>
            <a:ext cx="993056" cy="1965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cs-CZ" sz="800" b="0" i="0" u="none" strike="noStrike" dirty="0">
                <a:solidFill>
                  <a:schemeClr val="bg1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n = </a:t>
            </a:r>
            <a:r>
              <a:rPr lang="cs-CZ" sz="800" dirty="0">
                <a:solidFill>
                  <a:schemeClr val="bg1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274</a:t>
            </a:r>
            <a:r>
              <a:rPr lang="cs-CZ" sz="800" b="0" i="0" u="none" strike="noStrike" dirty="0">
                <a:solidFill>
                  <a:schemeClr val="bg1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; Báze:  </a:t>
            </a:r>
            <a:r>
              <a:rPr lang="cs-CZ" sz="800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ti, kteří uvedli, že finance a hospodaření jsou někdy zdrojem nesouladu</a:t>
            </a:r>
          </a:p>
        </p:txBody>
      </p: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CE7248C7-410F-C2AF-E28C-3136E7430BB4}"/>
              </a:ext>
            </a:extLst>
          </p:cNvPr>
          <p:cNvGrpSpPr/>
          <p:nvPr/>
        </p:nvGrpSpPr>
        <p:grpSpPr>
          <a:xfrm>
            <a:off x="7870923" y="2692636"/>
            <a:ext cx="2980752" cy="2115477"/>
            <a:chOff x="7870923" y="2792025"/>
            <a:chExt cx="2980752" cy="2115477"/>
          </a:xfrm>
        </p:grpSpPr>
        <p:grpSp>
          <p:nvGrpSpPr>
            <p:cNvPr id="4" name="Skupina 3">
              <a:extLst>
                <a:ext uri="{FF2B5EF4-FFF2-40B4-BE49-F238E27FC236}">
                  <a16:creationId xmlns:a16="http://schemas.microsoft.com/office/drawing/2014/main" id="{34F27167-A92C-6CEC-2FD3-90F45A30A043}"/>
                </a:ext>
              </a:extLst>
            </p:cNvPr>
            <p:cNvGrpSpPr/>
            <p:nvPr/>
          </p:nvGrpSpPr>
          <p:grpSpPr>
            <a:xfrm>
              <a:off x="7870923" y="2792025"/>
              <a:ext cx="2980752" cy="2115477"/>
              <a:chOff x="4431984" y="5177416"/>
              <a:chExt cx="2980752" cy="2115477"/>
            </a:xfrm>
          </p:grpSpPr>
          <p:sp>
            <p:nvSpPr>
              <p:cNvPr id="6" name="TextovéPole 5">
                <a:extLst>
                  <a:ext uri="{FF2B5EF4-FFF2-40B4-BE49-F238E27FC236}">
                    <a16:creationId xmlns:a16="http://schemas.microsoft.com/office/drawing/2014/main" id="{3361B669-D271-1A53-FFED-B78934F83A63}"/>
                  </a:ext>
                </a:extLst>
              </p:cNvPr>
              <p:cNvSpPr txBox="1"/>
              <p:nvPr/>
            </p:nvSpPr>
            <p:spPr>
              <a:xfrm>
                <a:off x="4431984" y="6942028"/>
                <a:ext cx="2980752" cy="350865"/>
              </a:xfrm>
              <a:prstGeom prst="rect">
                <a:avLst/>
              </a:prstGeom>
              <a:noFill/>
            </p:spPr>
            <p:txBody>
              <a:bodyPr wrap="square" lIns="0" tIns="36576" rIns="0" bIns="0" rtlCol="0">
                <a:spAutoFit/>
              </a:bodyPr>
              <a:lstStyle/>
              <a:p>
                <a:pPr algn="ctr">
                  <a:lnSpc>
                    <a:spcPct val="85000"/>
                  </a:lnSpc>
                  <a:spcAft>
                    <a:spcPts val="600"/>
                  </a:spcAft>
                  <a:buClr>
                    <a:schemeClr val="accent2"/>
                  </a:buClr>
                  <a:buSzPct val="70000"/>
                </a:pPr>
                <a:r>
                  <a:rPr lang="cs-CZ" sz="1200" b="1" dirty="0">
                    <a:solidFill>
                      <a:schemeClr val="bg1"/>
                    </a:solidFill>
                  </a:rPr>
                  <a:t>spory kvůli financím </a:t>
                </a:r>
                <a:br>
                  <a:rPr lang="cs-CZ" sz="1200" b="1" dirty="0">
                    <a:solidFill>
                      <a:schemeClr val="bg1"/>
                    </a:solidFill>
                  </a:rPr>
                </a:br>
                <a:r>
                  <a:rPr lang="cs-CZ" sz="1200" b="1" dirty="0">
                    <a:solidFill>
                      <a:schemeClr val="bg1"/>
                    </a:solidFill>
                  </a:rPr>
                  <a:t>určených dětem </a:t>
                </a:r>
                <a:endParaRPr lang="cs-CZ" sz="1200" b="1" noProof="0" dirty="0">
                  <a:solidFill>
                    <a:schemeClr val="bg1"/>
                  </a:solidFill>
                </a:endParaRPr>
              </a:p>
            </p:txBody>
          </p:sp>
          <p:graphicFrame>
            <p:nvGraphicFramePr>
              <p:cNvPr id="8" name="Graf 7">
                <a:extLst>
                  <a:ext uri="{FF2B5EF4-FFF2-40B4-BE49-F238E27FC236}">
                    <a16:creationId xmlns:a16="http://schemas.microsoft.com/office/drawing/2014/main" id="{33A2526E-3D6A-144A-1B31-8B2569E2018C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802639513"/>
                  </p:ext>
                </p:extLst>
              </p:nvPr>
            </p:nvGraphicFramePr>
            <p:xfrm>
              <a:off x="4935652" y="5177416"/>
              <a:ext cx="1665027" cy="151599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</p:grpSp>
        <p:grpSp>
          <p:nvGrpSpPr>
            <p:cNvPr id="12" name="Skupina 11">
              <a:extLst>
                <a:ext uri="{FF2B5EF4-FFF2-40B4-BE49-F238E27FC236}">
                  <a16:creationId xmlns:a16="http://schemas.microsoft.com/office/drawing/2014/main" id="{6872E8D6-A6C4-0774-B7E2-7D366C691575}"/>
                </a:ext>
              </a:extLst>
            </p:cNvPr>
            <p:cNvGrpSpPr/>
            <p:nvPr/>
          </p:nvGrpSpPr>
          <p:grpSpPr>
            <a:xfrm>
              <a:off x="8600661" y="4159081"/>
              <a:ext cx="1564812" cy="350865"/>
              <a:chOff x="8600661" y="4172333"/>
              <a:chExt cx="1564812" cy="350865"/>
            </a:xfrm>
          </p:grpSpPr>
          <p:sp>
            <p:nvSpPr>
              <p:cNvPr id="10" name="TextovéPole 9">
                <a:extLst>
                  <a:ext uri="{FF2B5EF4-FFF2-40B4-BE49-F238E27FC236}">
                    <a16:creationId xmlns:a16="http://schemas.microsoft.com/office/drawing/2014/main" id="{07B92D21-6314-217C-0C81-724510E69DE2}"/>
                  </a:ext>
                </a:extLst>
              </p:cNvPr>
              <p:cNvSpPr txBox="1"/>
              <p:nvPr/>
            </p:nvSpPr>
            <p:spPr>
              <a:xfrm>
                <a:off x="8600661" y="4172333"/>
                <a:ext cx="958369" cy="350865"/>
              </a:xfrm>
              <a:prstGeom prst="rect">
                <a:avLst/>
              </a:prstGeom>
              <a:noFill/>
            </p:spPr>
            <p:txBody>
              <a:bodyPr wrap="square" lIns="0" tIns="36576" rIns="0" bIns="0" rtlCol="0">
                <a:spAutoFit/>
              </a:bodyPr>
              <a:lstStyle/>
              <a:p>
                <a:pPr algn="ctr">
                  <a:lnSpc>
                    <a:spcPct val="85000"/>
                  </a:lnSpc>
                  <a:spcAft>
                    <a:spcPts val="600"/>
                  </a:spcAft>
                  <a:buClr>
                    <a:schemeClr val="accent2"/>
                  </a:buClr>
                  <a:buSzPct val="70000"/>
                </a:pPr>
                <a:r>
                  <a:rPr lang="cs-CZ" sz="800" dirty="0">
                    <a:solidFill>
                      <a:schemeClr val="bg1"/>
                    </a:solidFill>
                  </a:rPr>
                  <a:t>z těch, kteří </a:t>
                </a:r>
                <a:br>
                  <a:rPr lang="cs-CZ" sz="800" dirty="0">
                    <a:solidFill>
                      <a:schemeClr val="bg1"/>
                    </a:solidFill>
                  </a:rPr>
                </a:br>
                <a:r>
                  <a:rPr lang="cs-CZ" sz="800" dirty="0">
                    <a:solidFill>
                      <a:schemeClr val="bg1"/>
                    </a:solidFill>
                  </a:rPr>
                  <a:t>mají spory </a:t>
                </a:r>
                <a:br>
                  <a:rPr lang="cs-CZ" sz="800" dirty="0">
                    <a:solidFill>
                      <a:schemeClr val="bg1"/>
                    </a:solidFill>
                  </a:rPr>
                </a:br>
                <a:r>
                  <a:rPr lang="cs-CZ" sz="800" dirty="0">
                    <a:solidFill>
                      <a:schemeClr val="bg1"/>
                    </a:solidFill>
                  </a:rPr>
                  <a:t>kvůli financím</a:t>
                </a:r>
                <a:endParaRPr lang="cs-CZ" sz="800" noProof="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1" name="TextovéPole 10">
                <a:extLst>
                  <a:ext uri="{FF2B5EF4-FFF2-40B4-BE49-F238E27FC236}">
                    <a16:creationId xmlns:a16="http://schemas.microsoft.com/office/drawing/2014/main" id="{145B9481-F6A4-B6E7-890E-0612244DACE4}"/>
                  </a:ext>
                </a:extLst>
              </p:cNvPr>
              <p:cNvSpPr txBox="1"/>
              <p:nvPr/>
            </p:nvSpPr>
            <p:spPr>
              <a:xfrm>
                <a:off x="9207104" y="4172333"/>
                <a:ext cx="958369" cy="350865"/>
              </a:xfrm>
              <a:prstGeom prst="rect">
                <a:avLst/>
              </a:prstGeom>
              <a:noFill/>
            </p:spPr>
            <p:txBody>
              <a:bodyPr wrap="square" lIns="0" tIns="36576" rIns="0" bIns="0" rtlCol="0">
                <a:spAutoFit/>
              </a:bodyPr>
              <a:lstStyle/>
              <a:p>
                <a:pPr algn="ctr">
                  <a:lnSpc>
                    <a:spcPct val="85000"/>
                  </a:lnSpc>
                  <a:spcAft>
                    <a:spcPts val="600"/>
                  </a:spcAft>
                  <a:buClr>
                    <a:schemeClr val="accent2"/>
                  </a:buClr>
                  <a:buSzPct val="70000"/>
                </a:pPr>
                <a:r>
                  <a:rPr lang="cs-CZ" sz="800" dirty="0">
                    <a:solidFill>
                      <a:schemeClr val="bg1"/>
                    </a:solidFill>
                  </a:rPr>
                  <a:t>ze všech </a:t>
                </a:r>
                <a:br>
                  <a:rPr lang="cs-CZ" sz="800" dirty="0">
                    <a:solidFill>
                      <a:schemeClr val="bg1"/>
                    </a:solidFill>
                  </a:rPr>
                </a:br>
                <a:r>
                  <a:rPr lang="cs-CZ" sz="800" dirty="0">
                    <a:solidFill>
                      <a:schemeClr val="bg1"/>
                    </a:solidFill>
                  </a:rPr>
                  <a:t>sešívaných</a:t>
                </a:r>
                <a:br>
                  <a:rPr lang="cs-CZ" sz="800" dirty="0">
                    <a:solidFill>
                      <a:schemeClr val="bg1"/>
                    </a:solidFill>
                  </a:rPr>
                </a:br>
                <a:r>
                  <a:rPr lang="cs-CZ" sz="800" dirty="0">
                    <a:solidFill>
                      <a:schemeClr val="bg1"/>
                    </a:solidFill>
                  </a:rPr>
                  <a:t>rodin</a:t>
                </a:r>
                <a:endParaRPr lang="cs-CZ" sz="800" noProof="0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55421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F8AD7D-2BCF-0044-8C5A-79136104D5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5752" y="2710361"/>
            <a:ext cx="11323733" cy="2478290"/>
          </a:xfrm>
        </p:spPr>
        <p:txBody>
          <a:bodyPr/>
          <a:lstStyle/>
          <a:p>
            <a:r>
              <a:rPr lang="cs-CZ" b="1" dirty="0">
                <a:solidFill>
                  <a:srgbClr val="FFC3A9"/>
                </a:solidFill>
              </a:rPr>
              <a:t>Znalost</a:t>
            </a:r>
            <a:br>
              <a:rPr lang="cs-CZ" sz="4400" dirty="0"/>
            </a:br>
            <a:r>
              <a:rPr lang="cs-CZ" sz="4400" b="1" dirty="0">
                <a:solidFill>
                  <a:srgbClr val="FFC3A9"/>
                </a:solidFill>
              </a:rPr>
              <a:t>výše výživného</a:t>
            </a:r>
            <a:r>
              <a:rPr lang="cs-CZ" sz="4400" dirty="0"/>
              <a:t>, které ten druhý platí nebo dostává na dítě / děti </a:t>
            </a:r>
            <a:br>
              <a:rPr lang="cs-CZ" sz="4400" dirty="0"/>
            </a:br>
            <a:r>
              <a:rPr lang="cs-CZ" sz="4400" dirty="0"/>
              <a:t>z předchozího vztahu?</a:t>
            </a:r>
            <a:br>
              <a:rPr lang="cs-CZ" sz="4400" dirty="0"/>
            </a:br>
            <a:endParaRPr lang="cs-CZ" sz="4400" dirty="0"/>
          </a:p>
        </p:txBody>
      </p:sp>
    </p:spTree>
    <p:extLst>
      <p:ext uri="{BB962C8B-B14F-4D97-AF65-F5344CB8AC3E}">
        <p14:creationId xmlns:p14="http://schemas.microsoft.com/office/powerpoint/2010/main" val="5437978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EB9953-2D68-83FD-AFBB-C811BC76E5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3AA031-0C44-78A9-EF0D-29B3D770C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17" y="294200"/>
            <a:ext cx="10144221" cy="590400"/>
          </a:xfrm>
        </p:spPr>
        <p:txBody>
          <a:bodyPr/>
          <a:lstStyle/>
          <a:p>
            <a:br>
              <a:rPr lang="cs-CZ" sz="1200" dirty="0"/>
            </a:br>
            <a:br>
              <a:rPr lang="cs-CZ" sz="1200" dirty="0"/>
            </a:br>
            <a:r>
              <a:rPr lang="cs-CZ" sz="1200" dirty="0"/>
              <a:t>Q9d. </a:t>
            </a:r>
            <a:r>
              <a:rPr lang="cs-CZ" sz="1200" b="1" dirty="0"/>
              <a:t>Ví </a:t>
            </a:r>
            <a:r>
              <a:rPr lang="cs-CZ" sz="1200" dirty="0"/>
              <a:t>Váš / Vaše stávající partner/</a:t>
            </a:r>
            <a:r>
              <a:rPr lang="cs-CZ" sz="1200" dirty="0" err="1"/>
              <a:t>ka</a:t>
            </a:r>
            <a:r>
              <a:rPr lang="cs-CZ" sz="1200" dirty="0"/>
              <a:t>, </a:t>
            </a:r>
            <a:r>
              <a:rPr lang="cs-CZ" sz="1200" b="1" dirty="0"/>
              <a:t>kolik platíte / dostáváte výživné</a:t>
            </a:r>
            <a:r>
              <a:rPr lang="cs-CZ" sz="1200" dirty="0"/>
              <a:t> na své vlastní dítě/děti? </a:t>
            </a:r>
            <a:br>
              <a:rPr lang="cs-CZ" sz="1200" dirty="0"/>
            </a:br>
            <a:r>
              <a:rPr lang="cs-CZ" sz="1200" dirty="0"/>
              <a:t>Q9l. </a:t>
            </a:r>
            <a:r>
              <a:rPr lang="cs-CZ" sz="1200" b="1" dirty="0"/>
              <a:t>Víte</a:t>
            </a:r>
            <a:r>
              <a:rPr lang="cs-CZ" sz="1200" dirty="0"/>
              <a:t>, kolik Váš / Vaše stávající partner/</a:t>
            </a:r>
            <a:r>
              <a:rPr lang="cs-CZ" sz="1200" dirty="0" err="1"/>
              <a:t>ka</a:t>
            </a:r>
            <a:r>
              <a:rPr lang="cs-CZ" sz="1200" dirty="0"/>
              <a:t> </a:t>
            </a:r>
            <a:r>
              <a:rPr lang="cs-CZ" sz="1200" b="1" dirty="0"/>
              <a:t>platí / dostává výživné </a:t>
            </a:r>
            <a:r>
              <a:rPr lang="cs-CZ" sz="1200" dirty="0"/>
              <a:t>na své vlastní dítě/děti?</a:t>
            </a:r>
          </a:p>
        </p:txBody>
      </p:sp>
      <p:graphicFrame>
        <p:nvGraphicFramePr>
          <p:cNvPr id="10" name="Graf 9">
            <a:extLst>
              <a:ext uri="{FF2B5EF4-FFF2-40B4-BE49-F238E27FC236}">
                <a16:creationId xmlns:a16="http://schemas.microsoft.com/office/drawing/2014/main" id="{878AE455-6FA9-A2B2-1720-589AC3093D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40381125"/>
              </p:ext>
            </p:extLst>
          </p:nvPr>
        </p:nvGraphicFramePr>
        <p:xfrm>
          <a:off x="6559823" y="977548"/>
          <a:ext cx="5035826" cy="51621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ovéPole 1">
            <a:extLst>
              <a:ext uri="{FF2B5EF4-FFF2-40B4-BE49-F238E27FC236}">
                <a16:creationId xmlns:a16="http://schemas.microsoft.com/office/drawing/2014/main" id="{14802B81-497C-255E-6EFE-9AB9C674D2E0}"/>
              </a:ext>
            </a:extLst>
          </p:cNvPr>
          <p:cNvSpPr txBox="1"/>
          <p:nvPr/>
        </p:nvSpPr>
        <p:spPr>
          <a:xfrm>
            <a:off x="7709743" y="6107214"/>
            <a:ext cx="949444" cy="187102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cs-CZ" sz="800" b="0" i="0" u="none" strike="noStrike" dirty="0">
                <a:solidFill>
                  <a:schemeClr val="bg1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n = 179; Báze: partneř</a:t>
            </a:r>
            <a:r>
              <a:rPr lang="cs-CZ" sz="800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i, kteří dostávají nebo platí výživné</a:t>
            </a:r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69D90C50-8D0E-20FA-FCFA-0E47A5ED1A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3673167"/>
              </p:ext>
            </p:extLst>
          </p:nvPr>
        </p:nvGraphicFramePr>
        <p:xfrm>
          <a:off x="602959" y="977548"/>
          <a:ext cx="5035826" cy="51621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ovéPole 1">
            <a:extLst>
              <a:ext uri="{FF2B5EF4-FFF2-40B4-BE49-F238E27FC236}">
                <a16:creationId xmlns:a16="http://schemas.microsoft.com/office/drawing/2014/main" id="{A7C2955A-E0FC-7F18-AD78-C424D3388372}"/>
              </a:ext>
            </a:extLst>
          </p:cNvPr>
          <p:cNvSpPr txBox="1"/>
          <p:nvPr/>
        </p:nvSpPr>
        <p:spPr>
          <a:xfrm>
            <a:off x="1534221" y="6119654"/>
            <a:ext cx="949444" cy="187102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cs-CZ" sz="800" b="0" i="0" u="none" strike="noStrike" dirty="0">
                <a:solidFill>
                  <a:schemeClr val="bg1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n = </a:t>
            </a:r>
            <a:r>
              <a:rPr lang="cs-CZ" sz="800" dirty="0">
                <a:solidFill>
                  <a:schemeClr val="bg1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239</a:t>
            </a:r>
            <a:r>
              <a:rPr lang="cs-CZ" sz="800" b="0" i="0" u="none" strike="noStrike" dirty="0">
                <a:solidFill>
                  <a:schemeClr val="bg1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; Báze:  </a:t>
            </a:r>
            <a:r>
              <a:rPr lang="cs-CZ" sz="800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respondenti, kteří dostávají nebo platí výživné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5D548187-11AC-069C-C73F-69CF0083481F}"/>
              </a:ext>
            </a:extLst>
          </p:cNvPr>
          <p:cNvSpPr txBox="1"/>
          <p:nvPr/>
        </p:nvSpPr>
        <p:spPr>
          <a:xfrm>
            <a:off x="2219739" y="3355462"/>
            <a:ext cx="2146854" cy="978729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b="1" noProof="0" dirty="0">
                <a:solidFill>
                  <a:schemeClr val="bg1"/>
                </a:solidFill>
              </a:rPr>
              <a:t>zná partner/</a:t>
            </a:r>
            <a:r>
              <a:rPr lang="cs-CZ" b="1" noProof="0" dirty="0" err="1">
                <a:solidFill>
                  <a:schemeClr val="bg1"/>
                </a:solidFill>
              </a:rPr>
              <a:t>ka</a:t>
            </a:r>
            <a:br>
              <a:rPr lang="cs-CZ" b="1" noProof="0" dirty="0">
                <a:solidFill>
                  <a:schemeClr val="bg1"/>
                </a:solidFill>
              </a:rPr>
            </a:br>
            <a:r>
              <a:rPr lang="cs-CZ" b="1" noProof="0" dirty="0">
                <a:solidFill>
                  <a:srgbClr val="007FAD"/>
                </a:solidFill>
              </a:rPr>
              <a:t>výši výživného </a:t>
            </a:r>
            <a:br>
              <a:rPr lang="cs-CZ" b="1" noProof="0" dirty="0">
                <a:solidFill>
                  <a:srgbClr val="007FAD"/>
                </a:solidFill>
              </a:rPr>
            </a:br>
            <a:r>
              <a:rPr lang="cs-CZ" b="1" noProof="0" dirty="0">
                <a:solidFill>
                  <a:schemeClr val="bg1"/>
                </a:solidFill>
              </a:rPr>
              <a:t>na dítě / děti </a:t>
            </a:r>
            <a:r>
              <a:rPr lang="cs-CZ" b="1" noProof="0" dirty="0">
                <a:solidFill>
                  <a:srgbClr val="007FAD"/>
                </a:solidFill>
              </a:rPr>
              <a:t>respondenta/</a:t>
            </a:r>
            <a:r>
              <a:rPr lang="cs-CZ" b="1" noProof="0" dirty="0" err="1">
                <a:solidFill>
                  <a:srgbClr val="007FAD"/>
                </a:solidFill>
              </a:rPr>
              <a:t>ky</a:t>
            </a:r>
            <a:r>
              <a:rPr lang="cs-CZ" b="1" noProof="0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B73F7D24-7395-0201-C124-834D1604A6E0}"/>
              </a:ext>
            </a:extLst>
          </p:cNvPr>
          <p:cNvSpPr txBox="1"/>
          <p:nvPr/>
        </p:nvSpPr>
        <p:spPr>
          <a:xfrm>
            <a:off x="8376619" y="3116923"/>
            <a:ext cx="1742661" cy="1214179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b="1" noProof="0" dirty="0">
                <a:solidFill>
                  <a:schemeClr val="bg1"/>
                </a:solidFill>
              </a:rPr>
              <a:t>zná respondent/</a:t>
            </a:r>
            <a:r>
              <a:rPr lang="cs-CZ" b="1" noProof="0" dirty="0" err="1">
                <a:solidFill>
                  <a:schemeClr val="bg1"/>
                </a:solidFill>
              </a:rPr>
              <a:t>ka</a:t>
            </a:r>
            <a:br>
              <a:rPr lang="cs-CZ" b="1" noProof="0" dirty="0">
                <a:solidFill>
                  <a:schemeClr val="bg1"/>
                </a:solidFill>
              </a:rPr>
            </a:br>
            <a:r>
              <a:rPr lang="cs-CZ" b="1" noProof="0" dirty="0">
                <a:solidFill>
                  <a:srgbClr val="007FAD"/>
                </a:solidFill>
              </a:rPr>
              <a:t>výši výživného </a:t>
            </a:r>
            <a:r>
              <a:rPr lang="cs-CZ" b="1" noProof="0" dirty="0">
                <a:solidFill>
                  <a:schemeClr val="bg1"/>
                </a:solidFill>
              </a:rPr>
              <a:t>na dítě / děti</a:t>
            </a:r>
            <a:br>
              <a:rPr lang="cs-CZ" b="1" noProof="0" dirty="0">
                <a:solidFill>
                  <a:schemeClr val="bg1"/>
                </a:solidFill>
              </a:rPr>
            </a:br>
            <a:r>
              <a:rPr lang="cs-CZ" b="1" noProof="0" dirty="0">
                <a:solidFill>
                  <a:srgbClr val="007FAD"/>
                </a:solidFill>
              </a:rPr>
              <a:t>partnera/</a:t>
            </a:r>
            <a:r>
              <a:rPr lang="cs-CZ" b="1" noProof="0" dirty="0" err="1">
                <a:solidFill>
                  <a:srgbClr val="007FAD"/>
                </a:solidFill>
              </a:rPr>
              <a:t>ky</a:t>
            </a:r>
            <a:r>
              <a:rPr lang="cs-CZ" b="1" noProof="0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5C65AC40-E951-E04E-F26F-F21A03A3B257}"/>
              </a:ext>
            </a:extLst>
          </p:cNvPr>
          <p:cNvSpPr txBox="1"/>
          <p:nvPr/>
        </p:nvSpPr>
        <p:spPr>
          <a:xfrm>
            <a:off x="4132568" y="4983517"/>
            <a:ext cx="1614224" cy="193899"/>
          </a:xfrm>
          <a:prstGeom prst="rect">
            <a:avLst/>
          </a:prstGeom>
          <a:noFill/>
        </p:spPr>
        <p:txBody>
          <a:bodyPr wrap="none" lIns="0" tIns="36576" rIns="0" bIns="0" rtlCol="0">
            <a:spAutoFit/>
          </a:bodyPr>
          <a:lstStyle/>
          <a:p>
            <a:pPr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sk-SK" sz="1200" dirty="0">
                <a:solidFill>
                  <a:srgbClr val="007FAD"/>
                </a:solidFill>
              </a:rPr>
              <a:t>„</a:t>
            </a:r>
            <a:r>
              <a:rPr lang="sk-SK" sz="1200" dirty="0" err="1">
                <a:solidFill>
                  <a:srgbClr val="007FAD"/>
                </a:solidFill>
              </a:rPr>
              <a:t>Sdílející</a:t>
            </a:r>
            <a:r>
              <a:rPr lang="sk-SK" sz="1200" dirty="0">
                <a:solidFill>
                  <a:srgbClr val="007FAD"/>
                </a:solidFill>
              </a:rPr>
              <a:t> partner“ 96 % </a:t>
            </a:r>
          </a:p>
        </p:txBody>
      </p:sp>
      <p:grpSp>
        <p:nvGrpSpPr>
          <p:cNvPr id="6" name="Skupina 5">
            <a:extLst>
              <a:ext uri="{FF2B5EF4-FFF2-40B4-BE49-F238E27FC236}">
                <a16:creationId xmlns:a16="http://schemas.microsoft.com/office/drawing/2014/main" id="{E3553654-5EA5-F8FD-B1E0-898054C59133}"/>
              </a:ext>
            </a:extLst>
          </p:cNvPr>
          <p:cNvGrpSpPr/>
          <p:nvPr/>
        </p:nvGrpSpPr>
        <p:grpSpPr>
          <a:xfrm>
            <a:off x="4751891" y="5177416"/>
            <a:ext cx="2276193" cy="1603186"/>
            <a:chOff x="4751891" y="5177416"/>
            <a:chExt cx="2276193" cy="1603186"/>
          </a:xfrm>
        </p:grpSpPr>
        <p:sp>
          <p:nvSpPr>
            <p:cNvPr id="7" name="TextovéPole 6">
              <a:extLst>
                <a:ext uri="{FF2B5EF4-FFF2-40B4-BE49-F238E27FC236}">
                  <a16:creationId xmlns:a16="http://schemas.microsoft.com/office/drawing/2014/main" id="{2F679AEC-2043-2C1C-8159-67C1B53619FE}"/>
                </a:ext>
              </a:extLst>
            </p:cNvPr>
            <p:cNvSpPr txBox="1"/>
            <p:nvPr/>
          </p:nvSpPr>
          <p:spPr>
            <a:xfrm>
              <a:off x="4751891" y="6586703"/>
              <a:ext cx="2276193" cy="193899"/>
            </a:xfrm>
            <a:prstGeom prst="rect">
              <a:avLst/>
            </a:prstGeom>
            <a:noFill/>
          </p:spPr>
          <p:txBody>
            <a:bodyPr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1200" b="1" dirty="0">
                  <a:solidFill>
                    <a:schemeClr val="bg1"/>
                  </a:solidFill>
                </a:rPr>
                <a:t>nezná výši výživného</a:t>
              </a:r>
              <a:endParaRPr lang="cs-CZ" sz="1200" b="1" noProof="0" dirty="0">
                <a:solidFill>
                  <a:schemeClr val="bg1"/>
                </a:solidFill>
              </a:endParaRPr>
            </a:p>
          </p:txBody>
        </p:sp>
        <p:graphicFrame>
          <p:nvGraphicFramePr>
            <p:cNvPr id="8" name="Graf 7">
              <a:extLst>
                <a:ext uri="{FF2B5EF4-FFF2-40B4-BE49-F238E27FC236}">
                  <a16:creationId xmlns:a16="http://schemas.microsoft.com/office/drawing/2014/main" id="{ED964772-3F6C-B701-C50B-9B544F95104B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508710794"/>
                </p:ext>
              </p:extLst>
            </p:nvPr>
          </p:nvGraphicFramePr>
          <p:xfrm>
            <a:off x="4849513" y="5177416"/>
            <a:ext cx="1665027" cy="151599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</p:grpSp>
      <p:grpSp>
        <p:nvGrpSpPr>
          <p:cNvPr id="16" name="Skupina 15">
            <a:extLst>
              <a:ext uri="{FF2B5EF4-FFF2-40B4-BE49-F238E27FC236}">
                <a16:creationId xmlns:a16="http://schemas.microsoft.com/office/drawing/2014/main" id="{A2B5EE5F-A4A4-1C9B-85D8-21879A4863AD}"/>
              </a:ext>
            </a:extLst>
          </p:cNvPr>
          <p:cNvGrpSpPr/>
          <p:nvPr/>
        </p:nvGrpSpPr>
        <p:grpSpPr>
          <a:xfrm>
            <a:off x="341836" y="4130992"/>
            <a:ext cx="1665027" cy="1595418"/>
            <a:chOff x="4839406" y="5177416"/>
            <a:chExt cx="1665027" cy="1595418"/>
          </a:xfrm>
        </p:grpSpPr>
        <p:graphicFrame>
          <p:nvGraphicFramePr>
            <p:cNvPr id="23" name="Graf 22">
              <a:extLst>
                <a:ext uri="{FF2B5EF4-FFF2-40B4-BE49-F238E27FC236}">
                  <a16:creationId xmlns:a16="http://schemas.microsoft.com/office/drawing/2014/main" id="{C576C3B3-3EDA-90BE-E023-09D6E7E98952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960418835"/>
                </p:ext>
              </p:extLst>
            </p:nvPr>
          </p:nvGraphicFramePr>
          <p:xfrm>
            <a:off x="4839406" y="5177416"/>
            <a:ext cx="1665027" cy="151599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24" name="TextovéPole 23">
              <a:extLst>
                <a:ext uri="{FF2B5EF4-FFF2-40B4-BE49-F238E27FC236}">
                  <a16:creationId xmlns:a16="http://schemas.microsoft.com/office/drawing/2014/main" id="{B02D496B-B37E-9F5F-0E77-3A07EAC87B19}"/>
                </a:ext>
              </a:extLst>
            </p:cNvPr>
            <p:cNvSpPr txBox="1"/>
            <p:nvPr/>
          </p:nvSpPr>
          <p:spPr>
            <a:xfrm>
              <a:off x="6374984" y="5900567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partnerka</a:t>
              </a:r>
            </a:p>
          </p:txBody>
        </p:sp>
        <p:sp>
          <p:nvSpPr>
            <p:cNvPr id="25" name="TextovéPole 24">
              <a:extLst>
                <a:ext uri="{FF2B5EF4-FFF2-40B4-BE49-F238E27FC236}">
                  <a16:creationId xmlns:a16="http://schemas.microsoft.com/office/drawing/2014/main" id="{E35AB8FD-3AFE-91A1-1BBF-312C6FA06EC6}"/>
                </a:ext>
              </a:extLst>
            </p:cNvPr>
            <p:cNvSpPr txBox="1"/>
            <p:nvPr/>
          </p:nvSpPr>
          <p:spPr>
            <a:xfrm>
              <a:off x="5240662" y="5960203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partner</a:t>
              </a:r>
            </a:p>
          </p:txBody>
        </p:sp>
      </p:grp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95847502-491F-A04A-1BFF-F9C2164A36BF}"/>
              </a:ext>
            </a:extLst>
          </p:cNvPr>
          <p:cNvSpPr txBox="1"/>
          <p:nvPr/>
        </p:nvSpPr>
        <p:spPr>
          <a:xfrm>
            <a:off x="216693" y="5516711"/>
            <a:ext cx="2276193" cy="193899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b="1" dirty="0">
                <a:solidFill>
                  <a:schemeClr val="bg1"/>
                </a:solidFill>
              </a:rPr>
              <a:t>nezná výši výživného</a:t>
            </a:r>
            <a:endParaRPr lang="cs-CZ" sz="1200" b="1" noProof="0" dirty="0">
              <a:solidFill>
                <a:schemeClr val="bg1"/>
              </a:solidFill>
            </a:endParaRPr>
          </a:p>
        </p:txBody>
      </p:sp>
      <p:grpSp>
        <p:nvGrpSpPr>
          <p:cNvPr id="27" name="Skupina 26">
            <a:extLst>
              <a:ext uri="{FF2B5EF4-FFF2-40B4-BE49-F238E27FC236}">
                <a16:creationId xmlns:a16="http://schemas.microsoft.com/office/drawing/2014/main" id="{6A7C8D3F-B41D-1B1A-2674-4601ED986627}"/>
              </a:ext>
            </a:extLst>
          </p:cNvPr>
          <p:cNvGrpSpPr/>
          <p:nvPr/>
        </p:nvGrpSpPr>
        <p:grpSpPr>
          <a:xfrm>
            <a:off x="10119280" y="1395611"/>
            <a:ext cx="1665027" cy="1515990"/>
            <a:chOff x="4839406" y="5177416"/>
            <a:chExt cx="1665027" cy="1515990"/>
          </a:xfrm>
        </p:grpSpPr>
        <p:graphicFrame>
          <p:nvGraphicFramePr>
            <p:cNvPr id="28" name="Graf 27">
              <a:extLst>
                <a:ext uri="{FF2B5EF4-FFF2-40B4-BE49-F238E27FC236}">
                  <a16:creationId xmlns:a16="http://schemas.microsoft.com/office/drawing/2014/main" id="{4376F9D8-7BC1-2F66-B339-CE542A491DA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118947361"/>
                </p:ext>
              </p:extLst>
            </p:nvPr>
          </p:nvGraphicFramePr>
          <p:xfrm>
            <a:off x="4839406" y="5177416"/>
            <a:ext cx="1665027" cy="151599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29" name="TextovéPole 28">
              <a:extLst>
                <a:ext uri="{FF2B5EF4-FFF2-40B4-BE49-F238E27FC236}">
                  <a16:creationId xmlns:a16="http://schemas.microsoft.com/office/drawing/2014/main" id="{587DAAAE-4D1D-9C7A-6696-4A8EFD6E6E58}"/>
                </a:ext>
              </a:extLst>
            </p:cNvPr>
            <p:cNvSpPr txBox="1"/>
            <p:nvPr/>
          </p:nvSpPr>
          <p:spPr>
            <a:xfrm>
              <a:off x="6361058" y="5738249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respondentka</a:t>
              </a:r>
            </a:p>
          </p:txBody>
        </p:sp>
        <p:sp>
          <p:nvSpPr>
            <p:cNvPr id="30" name="TextovéPole 29">
              <a:extLst>
                <a:ext uri="{FF2B5EF4-FFF2-40B4-BE49-F238E27FC236}">
                  <a16:creationId xmlns:a16="http://schemas.microsoft.com/office/drawing/2014/main" id="{EAC78A3D-D4DD-A2CD-6374-4715F2A94937}"/>
                </a:ext>
              </a:extLst>
            </p:cNvPr>
            <p:cNvSpPr txBox="1"/>
            <p:nvPr/>
          </p:nvSpPr>
          <p:spPr>
            <a:xfrm>
              <a:off x="5237169" y="5738249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respondent</a:t>
              </a:r>
            </a:p>
          </p:txBody>
        </p:sp>
      </p:grp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06A899C0-7120-CA5D-630C-408060E5773F}"/>
              </a:ext>
            </a:extLst>
          </p:cNvPr>
          <p:cNvSpPr txBox="1"/>
          <p:nvPr/>
        </p:nvSpPr>
        <p:spPr>
          <a:xfrm>
            <a:off x="10057640" y="2807117"/>
            <a:ext cx="2276193" cy="193899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b="1" dirty="0">
                <a:solidFill>
                  <a:schemeClr val="bg1"/>
                </a:solidFill>
              </a:rPr>
              <a:t>nezná výši výživného</a:t>
            </a:r>
            <a:endParaRPr lang="cs-CZ" sz="1200" b="1" noProof="0" dirty="0">
              <a:solidFill>
                <a:schemeClr val="bg1"/>
              </a:solidFill>
            </a:endParaRPr>
          </a:p>
        </p:txBody>
      </p:sp>
      <p:grpSp>
        <p:nvGrpSpPr>
          <p:cNvPr id="38" name="Skupina 37">
            <a:extLst>
              <a:ext uri="{FF2B5EF4-FFF2-40B4-BE49-F238E27FC236}">
                <a16:creationId xmlns:a16="http://schemas.microsoft.com/office/drawing/2014/main" id="{BF62ED8B-3C66-937B-6926-24C212C08CA8}"/>
              </a:ext>
            </a:extLst>
          </p:cNvPr>
          <p:cNvGrpSpPr/>
          <p:nvPr/>
        </p:nvGrpSpPr>
        <p:grpSpPr>
          <a:xfrm flipH="1">
            <a:off x="10551158" y="3182159"/>
            <a:ext cx="1037273" cy="1080354"/>
            <a:chOff x="10038523" y="1492046"/>
            <a:chExt cx="1037274" cy="941866"/>
          </a:xfrm>
        </p:grpSpPr>
        <p:pic>
          <p:nvPicPr>
            <p:cNvPr id="39" name="Obrázek 38">
              <a:extLst>
                <a:ext uri="{FF2B5EF4-FFF2-40B4-BE49-F238E27FC236}">
                  <a16:creationId xmlns:a16="http://schemas.microsoft.com/office/drawing/2014/main" id="{C8994803-DE31-4E35-3503-27668A2D66C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54672" t="2323" b="4182"/>
            <a:stretch>
              <a:fillRect/>
            </a:stretch>
          </p:blipFill>
          <p:spPr>
            <a:xfrm>
              <a:off x="10038523" y="1569999"/>
              <a:ext cx="1037274" cy="863913"/>
            </a:xfrm>
            <a:prstGeom prst="rect">
              <a:avLst/>
            </a:prstGeom>
          </p:spPr>
        </p:pic>
        <p:sp>
          <p:nvSpPr>
            <p:cNvPr id="40" name="TextovéPole 39">
              <a:extLst>
                <a:ext uri="{FF2B5EF4-FFF2-40B4-BE49-F238E27FC236}">
                  <a16:creationId xmlns:a16="http://schemas.microsoft.com/office/drawing/2014/main" id="{C9BEF2F3-2C30-ED4F-CE55-259C1B7DB4DD}"/>
                </a:ext>
              </a:extLst>
            </p:cNvPr>
            <p:cNvSpPr txBox="1"/>
            <p:nvPr/>
          </p:nvSpPr>
          <p:spPr>
            <a:xfrm>
              <a:off x="10242420" y="1492046"/>
              <a:ext cx="629478" cy="169044"/>
            </a:xfrm>
            <a:prstGeom prst="rect">
              <a:avLst/>
            </a:prstGeom>
            <a:noFill/>
          </p:spPr>
          <p:txBody>
            <a:bodyPr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sk-SK" sz="1200" b="1" dirty="0">
                  <a:solidFill>
                    <a:srgbClr val="00B0F0"/>
                  </a:solidFill>
                </a:rPr>
                <a:t>J</a:t>
              </a:r>
              <a:r>
                <a:rPr lang="sk-SK" sz="1200" b="1" dirty="0">
                  <a:solidFill>
                    <a:schemeClr val="accent6">
                      <a:lumMod val="75000"/>
                    </a:schemeClr>
                  </a:solidFill>
                </a:rPr>
                <a:t>Á</a:t>
              </a:r>
            </a:p>
          </p:txBody>
        </p:sp>
      </p:grpSp>
      <p:grpSp>
        <p:nvGrpSpPr>
          <p:cNvPr id="41" name="Skupina 40">
            <a:extLst>
              <a:ext uri="{FF2B5EF4-FFF2-40B4-BE49-F238E27FC236}">
                <a16:creationId xmlns:a16="http://schemas.microsoft.com/office/drawing/2014/main" id="{45A14D7D-2937-51D0-9475-BDA0B685A0C5}"/>
              </a:ext>
            </a:extLst>
          </p:cNvPr>
          <p:cNvGrpSpPr/>
          <p:nvPr/>
        </p:nvGrpSpPr>
        <p:grpSpPr>
          <a:xfrm flipH="1">
            <a:off x="886624" y="3140632"/>
            <a:ext cx="993056" cy="1128276"/>
            <a:chOff x="3849805" y="1434379"/>
            <a:chExt cx="1033576" cy="1114172"/>
          </a:xfrm>
        </p:grpSpPr>
        <p:pic>
          <p:nvPicPr>
            <p:cNvPr id="42" name="Obrázek 41">
              <a:extLst>
                <a:ext uri="{FF2B5EF4-FFF2-40B4-BE49-F238E27FC236}">
                  <a16:creationId xmlns:a16="http://schemas.microsoft.com/office/drawing/2014/main" id="{20906B49-451F-4826-FF3D-C3DE95106E6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t="7689" r="55406"/>
            <a:stretch>
              <a:fillRect/>
            </a:stretch>
          </p:blipFill>
          <p:spPr>
            <a:xfrm>
              <a:off x="3849805" y="1570000"/>
              <a:ext cx="1033576" cy="978551"/>
            </a:xfrm>
            <a:prstGeom prst="rect">
              <a:avLst/>
            </a:prstGeom>
          </p:spPr>
        </p:pic>
        <p:sp>
          <p:nvSpPr>
            <p:cNvPr id="43" name="TextovéPole 42">
              <a:extLst>
                <a:ext uri="{FF2B5EF4-FFF2-40B4-BE49-F238E27FC236}">
                  <a16:creationId xmlns:a16="http://schemas.microsoft.com/office/drawing/2014/main" id="{5A2E319E-15AB-3BF2-DED9-35D700A34C92}"/>
                </a:ext>
              </a:extLst>
            </p:cNvPr>
            <p:cNvSpPr txBox="1"/>
            <p:nvPr/>
          </p:nvSpPr>
          <p:spPr>
            <a:xfrm>
              <a:off x="4017763" y="1434379"/>
              <a:ext cx="629478" cy="193899"/>
            </a:xfrm>
            <a:prstGeom prst="rect">
              <a:avLst/>
            </a:prstGeom>
            <a:noFill/>
          </p:spPr>
          <p:txBody>
            <a:bodyPr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sk-SK" sz="1200" b="1" dirty="0">
                  <a:solidFill>
                    <a:srgbClr val="00B0F0"/>
                  </a:solidFill>
                </a:rPr>
                <a:t>ON</a:t>
              </a:r>
              <a:r>
                <a:rPr lang="sk-SK" sz="1200" b="1" dirty="0">
                  <a:solidFill>
                    <a:schemeClr val="bg1"/>
                  </a:solidFill>
                </a:rPr>
                <a:t>/</a:t>
              </a:r>
              <a:r>
                <a:rPr lang="sk-SK" sz="1200" b="1" dirty="0">
                  <a:solidFill>
                    <a:schemeClr val="accent6">
                      <a:lumMod val="75000"/>
                    </a:schemeClr>
                  </a:solidFill>
                </a:rPr>
                <a:t>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351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E88EE7-1E34-B817-077A-2C52906BE5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CA995D-FF47-4F5E-B2E1-BCF9859720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5752" y="2710361"/>
            <a:ext cx="11323733" cy="2478290"/>
          </a:xfrm>
        </p:spPr>
        <p:txBody>
          <a:bodyPr/>
          <a:lstStyle/>
          <a:p>
            <a:r>
              <a:rPr lang="cs-CZ" b="1" dirty="0">
                <a:solidFill>
                  <a:srgbClr val="FFC3A9"/>
                </a:solidFill>
              </a:rPr>
              <a:t>Vnímání </a:t>
            </a:r>
            <a:br>
              <a:rPr lang="cs-CZ" b="1" dirty="0">
                <a:solidFill>
                  <a:srgbClr val="FFC3A9"/>
                </a:solidFill>
              </a:rPr>
            </a:br>
            <a:r>
              <a:rPr lang="cs-CZ" sz="4400" b="1" dirty="0">
                <a:solidFill>
                  <a:srgbClr val="FFC3A9"/>
                </a:solidFill>
              </a:rPr>
              <a:t>výše</a:t>
            </a:r>
            <a:r>
              <a:rPr lang="cs-CZ" sz="4400" b="1" dirty="0"/>
              <a:t> výživného a dalších </a:t>
            </a:r>
            <a:r>
              <a:rPr lang="cs-CZ" sz="44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výdajů</a:t>
            </a:r>
            <a:r>
              <a:rPr lang="cs-CZ" sz="4400" dirty="0"/>
              <a:t> </a:t>
            </a:r>
            <a:br>
              <a:rPr lang="cs-CZ" sz="4400" dirty="0"/>
            </a:br>
            <a:r>
              <a:rPr lang="cs-CZ" sz="4400" dirty="0"/>
              <a:t>na dítě / děti z předchozího vztahu</a:t>
            </a:r>
            <a:br>
              <a:rPr lang="cs-CZ" sz="4400" dirty="0"/>
            </a:br>
            <a:endParaRPr lang="cs-CZ" sz="4400" dirty="0"/>
          </a:p>
        </p:txBody>
      </p:sp>
    </p:spTree>
    <p:extLst>
      <p:ext uri="{BB962C8B-B14F-4D97-AF65-F5344CB8AC3E}">
        <p14:creationId xmlns:p14="http://schemas.microsoft.com/office/powerpoint/2010/main" val="3200080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B0B1F8-C168-1B07-5259-8FE258E07C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Skupina 22">
            <a:extLst>
              <a:ext uri="{FF2B5EF4-FFF2-40B4-BE49-F238E27FC236}">
                <a16:creationId xmlns:a16="http://schemas.microsoft.com/office/drawing/2014/main" id="{3A669B96-4CBF-A4C2-0CA8-341B60E7198F}"/>
              </a:ext>
            </a:extLst>
          </p:cNvPr>
          <p:cNvGrpSpPr/>
          <p:nvPr/>
        </p:nvGrpSpPr>
        <p:grpSpPr>
          <a:xfrm>
            <a:off x="10198793" y="4080385"/>
            <a:ext cx="1665027" cy="1515990"/>
            <a:chOff x="4839406" y="5177416"/>
            <a:chExt cx="1665027" cy="1515990"/>
          </a:xfrm>
        </p:grpSpPr>
        <p:graphicFrame>
          <p:nvGraphicFramePr>
            <p:cNvPr id="26" name="Graf 25">
              <a:extLst>
                <a:ext uri="{FF2B5EF4-FFF2-40B4-BE49-F238E27FC236}">
                  <a16:creationId xmlns:a16="http://schemas.microsoft.com/office/drawing/2014/main" id="{8B7A8517-7C52-D218-0780-C1730D8A4889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968565296"/>
                </p:ext>
              </p:extLst>
            </p:nvPr>
          </p:nvGraphicFramePr>
          <p:xfrm>
            <a:off x="4839406" y="5177416"/>
            <a:ext cx="1665027" cy="151599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7" name="TextovéPole 26">
              <a:extLst>
                <a:ext uri="{FF2B5EF4-FFF2-40B4-BE49-F238E27FC236}">
                  <a16:creationId xmlns:a16="http://schemas.microsoft.com/office/drawing/2014/main" id="{9D3E4A51-25B2-6E25-90C8-BBB4CCE5A912}"/>
                </a:ext>
              </a:extLst>
            </p:cNvPr>
            <p:cNvSpPr txBox="1"/>
            <p:nvPr/>
          </p:nvSpPr>
          <p:spPr>
            <a:xfrm>
              <a:off x="6361058" y="5738249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respondentka</a:t>
              </a:r>
            </a:p>
          </p:txBody>
        </p:sp>
        <p:sp>
          <p:nvSpPr>
            <p:cNvPr id="28" name="TextovéPole 27">
              <a:extLst>
                <a:ext uri="{FF2B5EF4-FFF2-40B4-BE49-F238E27FC236}">
                  <a16:creationId xmlns:a16="http://schemas.microsoft.com/office/drawing/2014/main" id="{E02A49E6-49C0-9B09-D04F-8687BA7F1DD1}"/>
                </a:ext>
              </a:extLst>
            </p:cNvPr>
            <p:cNvSpPr txBox="1"/>
            <p:nvPr/>
          </p:nvSpPr>
          <p:spPr>
            <a:xfrm>
              <a:off x="5237169" y="5738249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respondent</a:t>
              </a:r>
            </a:p>
          </p:txBody>
        </p:sp>
      </p:grpSp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id="{540FDF60-81BF-A9BE-753D-2DDCB8972B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1758775"/>
              </p:ext>
            </p:extLst>
          </p:nvPr>
        </p:nvGraphicFramePr>
        <p:xfrm>
          <a:off x="6321287" y="718255"/>
          <a:ext cx="5267144" cy="54214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87DA4D93-9C39-CCDA-2A33-3028BA6D3F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4568720"/>
              </p:ext>
            </p:extLst>
          </p:nvPr>
        </p:nvGraphicFramePr>
        <p:xfrm>
          <a:off x="622844" y="718256"/>
          <a:ext cx="5267144" cy="54214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Nadpis 1">
            <a:extLst>
              <a:ext uri="{FF2B5EF4-FFF2-40B4-BE49-F238E27FC236}">
                <a16:creationId xmlns:a16="http://schemas.microsoft.com/office/drawing/2014/main" id="{05CA1BA5-29B8-C8CB-4CD2-5F61B8B96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17" y="261542"/>
            <a:ext cx="10144221" cy="590400"/>
          </a:xfrm>
        </p:spPr>
        <p:txBody>
          <a:bodyPr anchor="t"/>
          <a:lstStyle/>
          <a:p>
            <a:br>
              <a:rPr lang="cs-CZ" sz="1200" dirty="0"/>
            </a:br>
            <a:br>
              <a:rPr lang="cs-CZ" sz="1200" dirty="0"/>
            </a:br>
            <a:r>
              <a:rPr lang="cs-CZ" sz="1200" dirty="0"/>
              <a:t>QT. </a:t>
            </a:r>
            <a:r>
              <a:rPr lang="cs-CZ" sz="1200" b="1" dirty="0"/>
              <a:t>Jak vnímá </a:t>
            </a:r>
            <a:r>
              <a:rPr lang="cs-CZ" sz="1200" dirty="0"/>
              <a:t>Váš/Vaše stávající partner/</a:t>
            </a:r>
            <a:r>
              <a:rPr lang="cs-CZ" sz="1200" dirty="0" err="1"/>
              <a:t>ka</a:t>
            </a:r>
            <a:r>
              <a:rPr lang="cs-CZ" sz="1200" dirty="0"/>
              <a:t> </a:t>
            </a:r>
            <a:r>
              <a:rPr lang="cs-CZ" sz="1200" b="1" dirty="0"/>
              <a:t>výši výživného a další výdaje</a:t>
            </a:r>
            <a:r>
              <a:rPr lang="cs-CZ" sz="1200" dirty="0"/>
              <a:t>, které platíte na svoje dítě/děti z předchozího vztahu? </a:t>
            </a:r>
            <a:br>
              <a:rPr lang="cs-CZ" sz="1200" dirty="0"/>
            </a:br>
            <a:r>
              <a:rPr lang="cs-CZ" sz="1200" dirty="0"/>
              <a:t>QV. </a:t>
            </a:r>
            <a:r>
              <a:rPr lang="cs-CZ" sz="1200" b="1" dirty="0"/>
              <a:t>Jak vnímáte </a:t>
            </a:r>
            <a:r>
              <a:rPr lang="cs-CZ" sz="1200" dirty="0"/>
              <a:t>výši </a:t>
            </a:r>
            <a:r>
              <a:rPr lang="cs-CZ" sz="1200" b="1" dirty="0"/>
              <a:t>výživného a další výdaje</a:t>
            </a:r>
            <a:r>
              <a:rPr lang="cs-CZ" sz="1200" dirty="0"/>
              <a:t>, které platí Váš / Vaše stávající partner/</a:t>
            </a:r>
            <a:r>
              <a:rPr lang="cs-CZ" sz="1200" dirty="0" err="1"/>
              <a:t>ka</a:t>
            </a:r>
            <a:r>
              <a:rPr lang="cs-CZ" sz="1200" dirty="0"/>
              <a:t> na svoje dítě/děti z předchozího vztahu?</a:t>
            </a:r>
          </a:p>
        </p:txBody>
      </p:sp>
      <p:sp>
        <p:nvSpPr>
          <p:cNvPr id="5" name="TextovéPole 1">
            <a:extLst>
              <a:ext uri="{FF2B5EF4-FFF2-40B4-BE49-F238E27FC236}">
                <a16:creationId xmlns:a16="http://schemas.microsoft.com/office/drawing/2014/main" id="{894D22C5-69FB-E84E-0A5C-FE55B44ECE33}"/>
              </a:ext>
            </a:extLst>
          </p:cNvPr>
          <p:cNvSpPr txBox="1"/>
          <p:nvPr/>
        </p:nvSpPr>
        <p:spPr>
          <a:xfrm>
            <a:off x="7895273" y="6139745"/>
            <a:ext cx="993056" cy="1965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cs-CZ" sz="800" dirty="0">
                <a:solidFill>
                  <a:schemeClr val="bg1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n = 239; Báze: </a:t>
            </a:r>
            <a:r>
              <a:rPr lang="cs-CZ" sz="800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partneři, </a:t>
            </a:r>
            <a:r>
              <a:rPr lang="cs-CZ" sz="800" dirty="0">
                <a:solidFill>
                  <a:schemeClr val="bg1"/>
                </a:solidFill>
              </a:rPr>
              <a:t>kteří platí výživné a další výdaje </a:t>
            </a:r>
          </a:p>
          <a:p>
            <a:r>
              <a:rPr lang="cs-CZ" sz="800" dirty="0">
                <a:solidFill>
                  <a:schemeClr val="bg1"/>
                </a:solidFill>
              </a:rPr>
              <a:t>pro svoje děti z předchozího vztahu a respondent výdaje zná</a:t>
            </a:r>
            <a:endParaRPr lang="cs-CZ" sz="800" dirty="0">
              <a:solidFill>
                <a:schemeClr val="bg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6" name="TextovéPole 1">
            <a:extLst>
              <a:ext uri="{FF2B5EF4-FFF2-40B4-BE49-F238E27FC236}">
                <a16:creationId xmlns:a16="http://schemas.microsoft.com/office/drawing/2014/main" id="{7A6AAABA-493A-1994-AA0C-CF0E61E99FF5}"/>
              </a:ext>
            </a:extLst>
          </p:cNvPr>
          <p:cNvSpPr txBox="1"/>
          <p:nvPr/>
        </p:nvSpPr>
        <p:spPr>
          <a:xfrm>
            <a:off x="911369" y="6097817"/>
            <a:ext cx="993056" cy="1965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cs-CZ" sz="800" b="0" i="0" u="none" strike="noStrike" dirty="0">
                <a:solidFill>
                  <a:schemeClr val="bg1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n = 534; Báze: </a:t>
            </a:r>
            <a:r>
              <a:rPr lang="cs-CZ" sz="800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respondenti, </a:t>
            </a:r>
            <a:r>
              <a:rPr lang="cs-CZ" sz="800" dirty="0">
                <a:solidFill>
                  <a:schemeClr val="bg1"/>
                </a:solidFill>
              </a:rPr>
              <a:t>kteří platí výživné a další výdaje </a:t>
            </a:r>
          </a:p>
          <a:p>
            <a:r>
              <a:rPr lang="cs-CZ" sz="800" dirty="0">
                <a:solidFill>
                  <a:schemeClr val="bg1"/>
                </a:solidFill>
              </a:rPr>
              <a:t>pro svoje děti z předchozího vztahu a partner výdaje zná</a:t>
            </a:r>
            <a:endParaRPr lang="cs-CZ" sz="800" dirty="0">
              <a:solidFill>
                <a:schemeClr val="bg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BE4329B6-B826-4898-9D94-01E9338F892B}"/>
              </a:ext>
            </a:extLst>
          </p:cNvPr>
          <p:cNvSpPr txBox="1"/>
          <p:nvPr/>
        </p:nvSpPr>
        <p:spPr>
          <a:xfrm>
            <a:off x="2570919" y="3122539"/>
            <a:ext cx="1696282" cy="1214179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b="1" noProof="0" dirty="0">
                <a:solidFill>
                  <a:schemeClr val="bg1"/>
                </a:solidFill>
              </a:rPr>
              <a:t>vnímání partnera/</a:t>
            </a:r>
            <a:r>
              <a:rPr lang="cs-CZ" b="1" noProof="0" dirty="0" err="1">
                <a:solidFill>
                  <a:schemeClr val="bg1"/>
                </a:solidFill>
              </a:rPr>
              <a:t>ky</a:t>
            </a:r>
            <a:br>
              <a:rPr lang="cs-CZ" b="1" noProof="0" dirty="0">
                <a:solidFill>
                  <a:schemeClr val="bg1"/>
                </a:solidFill>
              </a:rPr>
            </a:br>
            <a:r>
              <a:rPr lang="cs-CZ" b="1" noProof="0" dirty="0">
                <a:solidFill>
                  <a:srgbClr val="007FAD"/>
                </a:solidFill>
              </a:rPr>
              <a:t>výše</a:t>
            </a:r>
            <a:r>
              <a:rPr lang="cs-CZ" b="1" noProof="0" dirty="0">
                <a:solidFill>
                  <a:schemeClr val="bg1"/>
                </a:solidFill>
              </a:rPr>
              <a:t> </a:t>
            </a:r>
            <a:r>
              <a:rPr lang="cs-CZ" b="1" noProof="0" dirty="0">
                <a:solidFill>
                  <a:srgbClr val="007FAD"/>
                </a:solidFill>
              </a:rPr>
              <a:t>výdajů </a:t>
            </a:r>
            <a:br>
              <a:rPr lang="cs-CZ" b="1" noProof="0" dirty="0">
                <a:solidFill>
                  <a:srgbClr val="007FAD"/>
                </a:solidFill>
              </a:rPr>
            </a:br>
            <a:r>
              <a:rPr lang="cs-CZ" b="1" noProof="0" dirty="0">
                <a:solidFill>
                  <a:schemeClr val="bg1"/>
                </a:solidFill>
              </a:rPr>
              <a:t>na dítě / děti</a:t>
            </a:r>
            <a:br>
              <a:rPr lang="cs-CZ" b="1" noProof="0" dirty="0">
                <a:solidFill>
                  <a:srgbClr val="007FAD"/>
                </a:solidFill>
              </a:rPr>
            </a:br>
            <a:r>
              <a:rPr lang="cs-CZ" b="1" noProof="0" dirty="0">
                <a:solidFill>
                  <a:srgbClr val="007FAD"/>
                </a:solidFill>
              </a:rPr>
              <a:t>respondenta/</a:t>
            </a:r>
            <a:r>
              <a:rPr lang="cs-CZ" b="1" noProof="0" dirty="0" err="1">
                <a:solidFill>
                  <a:srgbClr val="007FAD"/>
                </a:solidFill>
              </a:rPr>
              <a:t>ky</a:t>
            </a:r>
            <a:endParaRPr lang="cs-CZ" b="1" noProof="0" dirty="0">
              <a:solidFill>
                <a:srgbClr val="007FAD"/>
              </a:solidFill>
            </a:endParaRP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48FB20F6-D157-34E1-E26B-CDD692E2BEE3}"/>
              </a:ext>
            </a:extLst>
          </p:cNvPr>
          <p:cNvSpPr txBox="1"/>
          <p:nvPr/>
        </p:nvSpPr>
        <p:spPr>
          <a:xfrm>
            <a:off x="8250724" y="3136800"/>
            <a:ext cx="1742661" cy="1214179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b="1" noProof="0" dirty="0">
                <a:solidFill>
                  <a:schemeClr val="bg1"/>
                </a:solidFill>
              </a:rPr>
              <a:t>vnímání respondenta/</a:t>
            </a:r>
            <a:r>
              <a:rPr lang="cs-CZ" b="1" noProof="0" dirty="0" err="1">
                <a:solidFill>
                  <a:schemeClr val="bg1"/>
                </a:solidFill>
              </a:rPr>
              <a:t>ky</a:t>
            </a:r>
            <a:br>
              <a:rPr lang="cs-CZ" b="1" noProof="0" dirty="0">
                <a:solidFill>
                  <a:schemeClr val="bg1"/>
                </a:solidFill>
              </a:rPr>
            </a:br>
            <a:r>
              <a:rPr lang="cs-CZ" b="1" noProof="0" dirty="0">
                <a:solidFill>
                  <a:srgbClr val="007FAD"/>
                </a:solidFill>
              </a:rPr>
              <a:t>výše výdajů</a:t>
            </a:r>
            <a:r>
              <a:rPr lang="cs-CZ" b="1" noProof="0" dirty="0">
                <a:solidFill>
                  <a:schemeClr val="bg1"/>
                </a:solidFill>
              </a:rPr>
              <a:t> </a:t>
            </a:r>
            <a:br>
              <a:rPr lang="cs-CZ" b="1" noProof="0" dirty="0">
                <a:solidFill>
                  <a:schemeClr val="bg1"/>
                </a:solidFill>
              </a:rPr>
            </a:br>
            <a:r>
              <a:rPr lang="cs-CZ" b="1" noProof="0" dirty="0">
                <a:solidFill>
                  <a:schemeClr val="bg1"/>
                </a:solidFill>
              </a:rPr>
              <a:t>na dítě / děti</a:t>
            </a:r>
            <a:br>
              <a:rPr lang="cs-CZ" b="1" noProof="0" dirty="0">
                <a:solidFill>
                  <a:schemeClr val="bg1"/>
                </a:solidFill>
              </a:rPr>
            </a:br>
            <a:r>
              <a:rPr lang="cs-CZ" b="1" noProof="0" dirty="0">
                <a:solidFill>
                  <a:srgbClr val="007FAD"/>
                </a:solidFill>
              </a:rPr>
              <a:t>partnera/</a:t>
            </a:r>
            <a:r>
              <a:rPr lang="cs-CZ" b="1" noProof="0" dirty="0" err="1">
                <a:solidFill>
                  <a:srgbClr val="007FAD"/>
                </a:solidFill>
              </a:rPr>
              <a:t>ky</a:t>
            </a:r>
            <a:endParaRPr lang="cs-CZ" b="1" noProof="0" dirty="0">
              <a:solidFill>
                <a:srgbClr val="007FAD"/>
              </a:solidFill>
            </a:endParaRPr>
          </a:p>
        </p:txBody>
      </p:sp>
      <p:grpSp>
        <p:nvGrpSpPr>
          <p:cNvPr id="25" name="Skupina 24">
            <a:extLst>
              <a:ext uri="{FF2B5EF4-FFF2-40B4-BE49-F238E27FC236}">
                <a16:creationId xmlns:a16="http://schemas.microsoft.com/office/drawing/2014/main" id="{834EAA64-E70F-B8F2-4562-210067BA95DB}"/>
              </a:ext>
            </a:extLst>
          </p:cNvPr>
          <p:cNvGrpSpPr/>
          <p:nvPr/>
        </p:nvGrpSpPr>
        <p:grpSpPr>
          <a:xfrm>
            <a:off x="4751891" y="5177416"/>
            <a:ext cx="2276193" cy="1603186"/>
            <a:chOff x="4751891" y="5177416"/>
            <a:chExt cx="2276193" cy="1603186"/>
          </a:xfrm>
        </p:grpSpPr>
        <p:sp>
          <p:nvSpPr>
            <p:cNvPr id="20" name="TextovéPole 19">
              <a:extLst>
                <a:ext uri="{FF2B5EF4-FFF2-40B4-BE49-F238E27FC236}">
                  <a16:creationId xmlns:a16="http://schemas.microsoft.com/office/drawing/2014/main" id="{476D8B7E-B699-04E4-321F-CDE5F95D464C}"/>
                </a:ext>
              </a:extLst>
            </p:cNvPr>
            <p:cNvSpPr txBox="1"/>
            <p:nvPr/>
          </p:nvSpPr>
          <p:spPr>
            <a:xfrm>
              <a:off x="4751891" y="6586703"/>
              <a:ext cx="2276193" cy="193899"/>
            </a:xfrm>
            <a:prstGeom prst="rect">
              <a:avLst/>
            </a:prstGeom>
            <a:noFill/>
          </p:spPr>
          <p:txBody>
            <a:bodyPr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1200" b="1" dirty="0">
                  <a:solidFill>
                    <a:schemeClr val="bg1"/>
                  </a:solidFill>
                </a:rPr>
                <a:t>výdaje za </a:t>
              </a:r>
              <a:r>
                <a:rPr lang="cs-CZ" sz="1200" b="1" noProof="0" dirty="0">
                  <a:solidFill>
                    <a:schemeClr val="bg1"/>
                  </a:solidFill>
                </a:rPr>
                <a:t>výživné </a:t>
              </a:r>
              <a:r>
                <a:rPr lang="cs-CZ" sz="1200" b="1" dirty="0">
                  <a:solidFill>
                    <a:schemeClr val="bg1"/>
                  </a:solidFill>
                </a:rPr>
                <a:t>jsou vysoké</a:t>
              </a:r>
              <a:endParaRPr lang="cs-CZ" sz="1200" b="1" noProof="0" dirty="0">
                <a:solidFill>
                  <a:schemeClr val="bg1"/>
                </a:solidFill>
              </a:endParaRPr>
            </a:p>
          </p:txBody>
        </p:sp>
        <p:graphicFrame>
          <p:nvGraphicFramePr>
            <p:cNvPr id="24" name="Graf 23">
              <a:extLst>
                <a:ext uri="{FF2B5EF4-FFF2-40B4-BE49-F238E27FC236}">
                  <a16:creationId xmlns:a16="http://schemas.microsoft.com/office/drawing/2014/main" id="{8E51A149-729D-B7B1-076F-3B46900A41E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291260482"/>
                </p:ext>
              </p:extLst>
            </p:nvPr>
          </p:nvGraphicFramePr>
          <p:xfrm>
            <a:off x="4849513" y="5177416"/>
            <a:ext cx="1665027" cy="151599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3F1E8ED8-AFC1-BCD9-6C90-A3B0C2A0FA2E}"/>
              </a:ext>
            </a:extLst>
          </p:cNvPr>
          <p:cNvGrpSpPr/>
          <p:nvPr/>
        </p:nvGrpSpPr>
        <p:grpSpPr>
          <a:xfrm>
            <a:off x="214653" y="1304577"/>
            <a:ext cx="1665027" cy="1595418"/>
            <a:chOff x="4839406" y="5177416"/>
            <a:chExt cx="1665027" cy="1595418"/>
          </a:xfrm>
        </p:grpSpPr>
        <p:graphicFrame>
          <p:nvGraphicFramePr>
            <p:cNvPr id="18" name="Graf 17">
              <a:extLst>
                <a:ext uri="{FF2B5EF4-FFF2-40B4-BE49-F238E27FC236}">
                  <a16:creationId xmlns:a16="http://schemas.microsoft.com/office/drawing/2014/main" id="{7E331310-7025-C1BB-AF92-5E976DFCB8FF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279463401"/>
                </p:ext>
              </p:extLst>
            </p:nvPr>
          </p:nvGraphicFramePr>
          <p:xfrm>
            <a:off x="4839406" y="5177416"/>
            <a:ext cx="1665027" cy="151599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19" name="TextovéPole 18">
              <a:extLst>
                <a:ext uri="{FF2B5EF4-FFF2-40B4-BE49-F238E27FC236}">
                  <a16:creationId xmlns:a16="http://schemas.microsoft.com/office/drawing/2014/main" id="{716F6ADF-ABF6-EEAC-4257-C57513E3B504}"/>
                </a:ext>
              </a:extLst>
            </p:cNvPr>
            <p:cNvSpPr txBox="1"/>
            <p:nvPr/>
          </p:nvSpPr>
          <p:spPr>
            <a:xfrm>
              <a:off x="6374984" y="5900567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partnerka</a:t>
              </a:r>
            </a:p>
          </p:txBody>
        </p:sp>
        <p:sp>
          <p:nvSpPr>
            <p:cNvPr id="21" name="TextovéPole 20">
              <a:extLst>
                <a:ext uri="{FF2B5EF4-FFF2-40B4-BE49-F238E27FC236}">
                  <a16:creationId xmlns:a16="http://schemas.microsoft.com/office/drawing/2014/main" id="{3F227941-4B3F-3D8A-A72E-64300EBB5C6C}"/>
                </a:ext>
              </a:extLst>
            </p:cNvPr>
            <p:cNvSpPr txBox="1"/>
            <p:nvPr/>
          </p:nvSpPr>
          <p:spPr>
            <a:xfrm>
              <a:off x="5240662" y="5960203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partner</a:t>
              </a:r>
            </a:p>
          </p:txBody>
        </p:sp>
      </p:grp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2015BEBD-7161-67C4-3FE1-052D4398CE6C}"/>
              </a:ext>
            </a:extLst>
          </p:cNvPr>
          <p:cNvSpPr txBox="1"/>
          <p:nvPr/>
        </p:nvSpPr>
        <p:spPr>
          <a:xfrm>
            <a:off x="51313" y="2672859"/>
            <a:ext cx="2276193" cy="350865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b="1" dirty="0">
                <a:solidFill>
                  <a:schemeClr val="bg1"/>
                </a:solidFill>
              </a:rPr>
              <a:t>výdaje za výživné </a:t>
            </a:r>
            <a:br>
              <a:rPr lang="cs-CZ" sz="1200" b="1" dirty="0">
                <a:solidFill>
                  <a:schemeClr val="bg1"/>
                </a:solidFill>
              </a:rPr>
            </a:br>
            <a:r>
              <a:rPr lang="cs-CZ" sz="1200" b="1" dirty="0">
                <a:solidFill>
                  <a:schemeClr val="bg1"/>
                </a:solidFill>
              </a:rPr>
              <a:t>jsou vysoké</a:t>
            </a: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6BFBD31A-B1A0-8088-755C-550830D846B8}"/>
              </a:ext>
            </a:extLst>
          </p:cNvPr>
          <p:cNvSpPr txBox="1"/>
          <p:nvPr/>
        </p:nvSpPr>
        <p:spPr>
          <a:xfrm>
            <a:off x="10116657" y="5453849"/>
            <a:ext cx="2276193" cy="350865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b="1" dirty="0">
                <a:solidFill>
                  <a:schemeClr val="bg1"/>
                </a:solidFill>
              </a:rPr>
              <a:t>výdaje za výživné </a:t>
            </a:r>
            <a:br>
              <a:rPr lang="cs-CZ" sz="1200" b="1" dirty="0">
                <a:solidFill>
                  <a:schemeClr val="bg1"/>
                </a:solidFill>
              </a:rPr>
            </a:br>
            <a:r>
              <a:rPr lang="cs-CZ" sz="1200" b="1" dirty="0">
                <a:solidFill>
                  <a:schemeClr val="bg1"/>
                </a:solidFill>
              </a:rPr>
              <a:t>jsou vysoké</a:t>
            </a:r>
          </a:p>
        </p:txBody>
      </p:sp>
      <p:grpSp>
        <p:nvGrpSpPr>
          <p:cNvPr id="42" name="Skupina 41">
            <a:extLst>
              <a:ext uri="{FF2B5EF4-FFF2-40B4-BE49-F238E27FC236}">
                <a16:creationId xmlns:a16="http://schemas.microsoft.com/office/drawing/2014/main" id="{CB4C979B-59BC-0183-12D2-ECF41F021951}"/>
              </a:ext>
            </a:extLst>
          </p:cNvPr>
          <p:cNvGrpSpPr/>
          <p:nvPr/>
        </p:nvGrpSpPr>
        <p:grpSpPr>
          <a:xfrm flipH="1">
            <a:off x="10633294" y="3145674"/>
            <a:ext cx="1037273" cy="1080354"/>
            <a:chOff x="10038523" y="1492046"/>
            <a:chExt cx="1037274" cy="941866"/>
          </a:xfrm>
        </p:grpSpPr>
        <p:pic>
          <p:nvPicPr>
            <p:cNvPr id="43" name="Obrázek 42">
              <a:extLst>
                <a:ext uri="{FF2B5EF4-FFF2-40B4-BE49-F238E27FC236}">
                  <a16:creationId xmlns:a16="http://schemas.microsoft.com/office/drawing/2014/main" id="{8D21617F-B102-C431-3F05-412BE89BC1C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54672" t="2323" b="4182"/>
            <a:stretch>
              <a:fillRect/>
            </a:stretch>
          </p:blipFill>
          <p:spPr>
            <a:xfrm>
              <a:off x="10038523" y="1569999"/>
              <a:ext cx="1037274" cy="863913"/>
            </a:xfrm>
            <a:prstGeom prst="rect">
              <a:avLst/>
            </a:prstGeom>
          </p:spPr>
        </p:pic>
        <p:sp>
          <p:nvSpPr>
            <p:cNvPr id="44" name="TextovéPole 43">
              <a:extLst>
                <a:ext uri="{FF2B5EF4-FFF2-40B4-BE49-F238E27FC236}">
                  <a16:creationId xmlns:a16="http://schemas.microsoft.com/office/drawing/2014/main" id="{8CA5192A-764E-1E04-141B-8B3E485BB846}"/>
                </a:ext>
              </a:extLst>
            </p:cNvPr>
            <p:cNvSpPr txBox="1"/>
            <p:nvPr/>
          </p:nvSpPr>
          <p:spPr>
            <a:xfrm>
              <a:off x="10242420" y="1492046"/>
              <a:ext cx="629478" cy="169044"/>
            </a:xfrm>
            <a:prstGeom prst="rect">
              <a:avLst/>
            </a:prstGeom>
            <a:noFill/>
          </p:spPr>
          <p:txBody>
            <a:bodyPr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sk-SK" sz="1200" b="1" dirty="0">
                  <a:solidFill>
                    <a:srgbClr val="00B0F0"/>
                  </a:solidFill>
                </a:rPr>
                <a:t>J</a:t>
              </a:r>
              <a:r>
                <a:rPr lang="sk-SK" sz="1200" b="1" dirty="0">
                  <a:solidFill>
                    <a:schemeClr val="accent6">
                      <a:lumMod val="75000"/>
                    </a:schemeClr>
                  </a:solidFill>
                </a:rPr>
                <a:t>Á</a:t>
              </a:r>
            </a:p>
          </p:txBody>
        </p:sp>
      </p:grpSp>
      <p:grpSp>
        <p:nvGrpSpPr>
          <p:cNvPr id="45" name="Skupina 44">
            <a:extLst>
              <a:ext uri="{FF2B5EF4-FFF2-40B4-BE49-F238E27FC236}">
                <a16:creationId xmlns:a16="http://schemas.microsoft.com/office/drawing/2014/main" id="{A99D4350-D5D3-F6A4-B5BA-7345F8E5F4F0}"/>
              </a:ext>
            </a:extLst>
          </p:cNvPr>
          <p:cNvGrpSpPr/>
          <p:nvPr/>
        </p:nvGrpSpPr>
        <p:grpSpPr>
          <a:xfrm flipH="1">
            <a:off x="861819" y="3214360"/>
            <a:ext cx="993056" cy="1128276"/>
            <a:chOff x="3849805" y="1434379"/>
            <a:chExt cx="1033576" cy="1114172"/>
          </a:xfrm>
        </p:grpSpPr>
        <p:pic>
          <p:nvPicPr>
            <p:cNvPr id="46" name="Obrázek 45">
              <a:extLst>
                <a:ext uri="{FF2B5EF4-FFF2-40B4-BE49-F238E27FC236}">
                  <a16:creationId xmlns:a16="http://schemas.microsoft.com/office/drawing/2014/main" id="{A79BF7F8-F427-6C31-FF17-CE19BC26731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t="7689" r="55406"/>
            <a:stretch>
              <a:fillRect/>
            </a:stretch>
          </p:blipFill>
          <p:spPr>
            <a:xfrm>
              <a:off x="3849805" y="1570000"/>
              <a:ext cx="1033576" cy="978551"/>
            </a:xfrm>
            <a:prstGeom prst="rect">
              <a:avLst/>
            </a:prstGeom>
          </p:spPr>
        </p:pic>
        <p:sp>
          <p:nvSpPr>
            <p:cNvPr id="47" name="TextovéPole 46">
              <a:extLst>
                <a:ext uri="{FF2B5EF4-FFF2-40B4-BE49-F238E27FC236}">
                  <a16:creationId xmlns:a16="http://schemas.microsoft.com/office/drawing/2014/main" id="{4BC04258-959D-6962-3A3C-A13AABFA94C1}"/>
                </a:ext>
              </a:extLst>
            </p:cNvPr>
            <p:cNvSpPr txBox="1"/>
            <p:nvPr/>
          </p:nvSpPr>
          <p:spPr>
            <a:xfrm>
              <a:off x="4017763" y="1434379"/>
              <a:ext cx="629478" cy="193899"/>
            </a:xfrm>
            <a:prstGeom prst="rect">
              <a:avLst/>
            </a:prstGeom>
            <a:noFill/>
          </p:spPr>
          <p:txBody>
            <a:bodyPr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sk-SK" sz="1200" b="1" dirty="0">
                  <a:solidFill>
                    <a:srgbClr val="00B0F0"/>
                  </a:solidFill>
                </a:rPr>
                <a:t>ON</a:t>
              </a:r>
              <a:r>
                <a:rPr lang="sk-SK" sz="1200" b="1" dirty="0">
                  <a:solidFill>
                    <a:schemeClr val="bg1"/>
                  </a:solidFill>
                </a:rPr>
                <a:t>/</a:t>
              </a:r>
              <a:r>
                <a:rPr lang="sk-SK" sz="1200" b="1" dirty="0">
                  <a:solidFill>
                    <a:schemeClr val="accent6">
                      <a:lumMod val="75000"/>
                    </a:schemeClr>
                  </a:solidFill>
                </a:rPr>
                <a:t>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956754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F5CC14-0ACF-5F2A-EFA0-DA370A96DC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8E1F91-6105-6F1B-D675-737F56934D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5752" y="2710361"/>
            <a:ext cx="11323733" cy="2478290"/>
          </a:xfrm>
        </p:spPr>
        <p:txBody>
          <a:bodyPr/>
          <a:lstStyle/>
          <a:p>
            <a:r>
              <a:rPr lang="cs-CZ" b="1" dirty="0">
                <a:solidFill>
                  <a:srgbClr val="FFC3A9"/>
                </a:solidFill>
              </a:rPr>
              <a:t>Vnímání</a:t>
            </a:r>
            <a:r>
              <a:rPr lang="cs-CZ" sz="4400" dirty="0"/>
              <a:t> </a:t>
            </a:r>
            <a:br>
              <a:rPr lang="cs-CZ" sz="4400" dirty="0"/>
            </a:br>
            <a:r>
              <a:rPr lang="cs-CZ" sz="4400" b="1" dirty="0">
                <a:solidFill>
                  <a:srgbClr val="FFC3A9"/>
                </a:solidFill>
              </a:rPr>
              <a:t>výše </a:t>
            </a:r>
            <a:r>
              <a:rPr lang="cs-CZ" sz="4400" b="1" dirty="0"/>
              <a:t>výživného a dalších </a:t>
            </a:r>
            <a:r>
              <a:rPr lang="cs-CZ" sz="44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příjmů</a:t>
            </a:r>
            <a:r>
              <a:rPr lang="cs-CZ" sz="4400" dirty="0"/>
              <a:t> </a:t>
            </a:r>
            <a:br>
              <a:rPr lang="cs-CZ" sz="4400" dirty="0"/>
            </a:br>
            <a:r>
              <a:rPr lang="cs-CZ" sz="4400" dirty="0"/>
              <a:t>na dítě / děti z předchozího vztahu</a:t>
            </a:r>
            <a:br>
              <a:rPr lang="cs-CZ" sz="4400" dirty="0"/>
            </a:br>
            <a:endParaRPr lang="cs-CZ" sz="4400" dirty="0"/>
          </a:p>
        </p:txBody>
      </p:sp>
    </p:spTree>
    <p:extLst>
      <p:ext uri="{BB962C8B-B14F-4D97-AF65-F5344CB8AC3E}">
        <p14:creationId xmlns:p14="http://schemas.microsoft.com/office/powerpoint/2010/main" val="4292381582"/>
      </p:ext>
    </p:extLst>
  </p:cSld>
  <p:clrMapOvr>
    <a:masterClrMapping/>
  </p:clrMapOvr>
</p:sld>
</file>

<file path=ppt/theme/theme1.xml><?xml version="1.0" encoding="utf-8"?>
<a:theme xmlns:a="http://schemas.openxmlformats.org/drawingml/2006/main" name="Partners Master 1">
  <a:themeElements>
    <a:clrScheme name="Vlastní 2">
      <a:dk1>
        <a:srgbClr val="FFFFFF"/>
      </a:dk1>
      <a:lt1>
        <a:srgbClr val="3D3D48"/>
      </a:lt1>
      <a:dk2>
        <a:srgbClr val="00ABBD"/>
      </a:dk2>
      <a:lt2>
        <a:srgbClr val="808080"/>
      </a:lt2>
      <a:accent1>
        <a:srgbClr val="002C3C"/>
      </a:accent1>
      <a:accent2>
        <a:srgbClr val="AAE3D3"/>
      </a:accent2>
      <a:accent3>
        <a:srgbClr val="FC7C71"/>
      </a:accent3>
      <a:accent4>
        <a:srgbClr val="FCE1AF"/>
      </a:accent4>
      <a:accent5>
        <a:srgbClr val="B9CEE2"/>
      </a:accent5>
      <a:accent6>
        <a:srgbClr val="E7BBD0"/>
      </a:accent6>
      <a:hlink>
        <a:srgbClr val="6EAA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>
          <a:solidFill>
            <a:schemeClr val="accent1"/>
          </a:solidFill>
        </a:ln>
      </a:spPr>
      <a:bodyPr rtlCol="0" anchor="t" anchorCtr="0"/>
      <a:lstStyle>
        <a:defPPr algn="ctr">
          <a:defRPr sz="12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36576" rIns="0" bIns="0" rtlCol="0">
        <a:spAutoFit/>
      </a:bodyPr>
      <a:lstStyle>
        <a:defPPr marL="356616" indent="-356616">
          <a:lnSpc>
            <a:spcPct val="85000"/>
          </a:lnSpc>
          <a:spcAft>
            <a:spcPts val="600"/>
          </a:spcAft>
          <a:buClr>
            <a:schemeClr val="accent2"/>
          </a:buClr>
          <a:buSzPct val="70000"/>
          <a:buFont typeface="Arial" pitchFamily="34" charset="0"/>
          <a:buChar char="►"/>
          <a:defRPr sz="1200" dirty="0" err="1" smtClean="0">
            <a:solidFill>
              <a:schemeClr val="bg1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005a392-ed79-4f6f-b5c9-20b222632837">
      <Terms xmlns="http://schemas.microsoft.com/office/infopath/2007/PartnerControls"/>
    </lcf76f155ced4ddcb4097134ff3c332f>
    <TaxCatchAll xmlns="2dd36991-5189-4306-a761-05a9db7a091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E25E6001B5B9C428721559FA4013DF0" ma:contentTypeVersion="18" ma:contentTypeDescription="Vytvoří nový dokument" ma:contentTypeScope="" ma:versionID="55f674e10c2cc6ab70d59e568723516e">
  <xsd:schema xmlns:xsd="http://www.w3.org/2001/XMLSchema" xmlns:xs="http://www.w3.org/2001/XMLSchema" xmlns:p="http://schemas.microsoft.com/office/2006/metadata/properties" xmlns:ns2="4005a392-ed79-4f6f-b5c9-20b222632837" xmlns:ns3="2dd36991-5189-4306-a761-05a9db7a0914" targetNamespace="http://schemas.microsoft.com/office/2006/metadata/properties" ma:root="true" ma:fieldsID="66f4879d0c23ffe58a1d84eac9ab5d43" ns2:_="" ns3:_="">
    <xsd:import namespace="4005a392-ed79-4f6f-b5c9-20b222632837"/>
    <xsd:import namespace="2dd36991-5189-4306-a761-05a9db7a091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05a392-ed79-4f6f-b5c9-20b2226328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Značky obrázků" ma:readOnly="false" ma:fieldId="{5cf76f15-5ced-4ddc-b409-7134ff3c332f}" ma:taxonomyMulti="true" ma:sspId="31f6ff00-f9ba-42e8-a7e8-6c34b18ddbf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d36991-5189-4306-a761-05a9db7a0914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60711c39-52b0-482e-8237-e97b0cda44fa}" ma:internalName="TaxCatchAll" ma:showField="CatchAllData" ma:web="2dd36991-5189-4306-a761-05a9db7a091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727918A-9011-4B78-9DE6-BCC2C314AEFB}">
  <ds:schemaRefs>
    <ds:schemaRef ds:uri="http://schemas.microsoft.com/office/2006/documentManagement/types"/>
    <ds:schemaRef ds:uri="2dd36991-5189-4306-a761-05a9db7a0914"/>
    <ds:schemaRef ds:uri="http://www.w3.org/XML/1998/namespace"/>
    <ds:schemaRef ds:uri="4005a392-ed79-4f6f-b5c9-20b222632837"/>
    <ds:schemaRef ds:uri="http://purl.org/dc/elements/1.1/"/>
    <ds:schemaRef ds:uri="http://purl.org/dc/dcmitype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AD506995-06EB-403F-BD29-5AF8C882C86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5DCE859-8A40-4A35-B4D8-12A4502B7C6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005a392-ed79-4f6f-b5c9-20b222632837"/>
    <ds:schemaRef ds:uri="2dd36991-5189-4306-a761-05a9db7a091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3968</TotalTime>
  <Words>2837</Words>
  <Application>Microsoft Office PowerPoint</Application>
  <PresentationFormat>Vlastní</PresentationFormat>
  <Paragraphs>337</Paragraphs>
  <Slides>27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4" baseType="lpstr">
      <vt:lpstr>Arial</vt:lpstr>
      <vt:lpstr>Calibri</vt:lpstr>
      <vt:lpstr>EYInterstate Light</vt:lpstr>
      <vt:lpstr>Georgia</vt:lpstr>
      <vt:lpstr>Poppins</vt:lpstr>
      <vt:lpstr>Poppins Light</vt:lpstr>
      <vt:lpstr>Partners Master 1</vt:lpstr>
      <vt:lpstr>Moje děti, tvoje peníze: Co s novým vztahem dělají alimenty a další výdaje na děti. </vt:lpstr>
      <vt:lpstr>Alimenty jsou jen část problému</vt:lpstr>
      <vt:lpstr>Finance  jako příčina nepohody, napětí či konfliktů v partnerských vztazích  </vt:lpstr>
      <vt:lpstr>Základ: n = 274; ti, kteří uvedli, že finance a hospodaření domácnosti jsou zdrojem nesouladu  %  Q9b. Jsou zdrojem nepohody, napětí a/nebo domácích konfliktů neshody týkají se financí určených pro děti společné vlastní, partnerovy / partnerčiny, vlastní z předchozího vztahu? </vt:lpstr>
      <vt:lpstr>Znalost výše výživného, které ten druhý platí nebo dostává na dítě / děti  z předchozího vztahu? </vt:lpstr>
      <vt:lpstr>  Q9d. Ví Váš / Vaše stávající partner/ka, kolik platíte / dostáváte výživné na své vlastní dítě/děti?  Q9l. Víte, kolik Váš / Vaše stávající partner/ka platí / dostává výživné na své vlastní dítě/děti?</vt:lpstr>
      <vt:lpstr>Vnímání  výše výživného a dalších výdajů  na dítě / děti z předchozího vztahu </vt:lpstr>
      <vt:lpstr>  QT. Jak vnímá Váš/Vaše stávající partner/ka výši výživného a další výdaje, které platíte na svoje dítě/děti z předchozího vztahu?  QV. Jak vnímáte výši výživného a další výdaje, které platí Váš / Vaše stávající partner/ka na svoje dítě/děti z předchozího vztahu?</vt:lpstr>
      <vt:lpstr>Vnímání  výše výživného a dalších příjmů  na dítě / děti z předchozího vztahu </vt:lpstr>
      <vt:lpstr>QU. Jak vnímá Váš /Vaše stávající partner/ka výši výživného a další příjmy, které dostáváte na svoje dítě/děti  z předchozího vztahu?  QW. Jak vnímáte výši výživného a další příjmy, které dostává Váš / Vaše současný/á partner/ka na svoje dítě/děti z předchozího vztahu?</vt:lpstr>
      <vt:lpstr>Znalost  výše dárků a úhrad, které ten druhý platí na dítě / děti  z předchozího vztahu?</vt:lpstr>
      <vt:lpstr>  Q9e. Ví Váš / Vaše stávající partner/ka, manžel/ka, v jaké hodnotě jsou dárky a jakékoliv úhrady pro vaše vlastní dítě/děti?  Q9m. Víte, v jaké hodnotě jsou dárky a jakékoliv úhrady, které platí Váš / Vaše stávající partner/ka pro svoje vlastní dítě/děti? </vt:lpstr>
      <vt:lpstr>Ovlivnění hospodaření  domácnosti výší výživného a dalšími výdaji na dítě / děti z předchozího vztahu - pohled respondenta/ky </vt:lpstr>
      <vt:lpstr>Q9f. Jak ovlivňuje výše výživného a další výdaje, které platíte na svoje dítě/děti z předchozího vztahu, hospodaření Vaší společné domácnosti? Q9n. Jak ovlivňuje výše výživného a další výdaje, které platí Váš partner/ka na svoje dítě/děti z předchozího vztahu, hospodaření společné Vaší domácnosti?</vt:lpstr>
      <vt:lpstr>Ovlivnění hospodaření  domácnosti výší výživného a dalšími příjmy na dítě / děti z předchozího vztahu - pohled respondenta/ky </vt:lpstr>
      <vt:lpstr> Q9h. Jak ovlivňuje výše výživného a další příjmy, které dostáváte na svoje dítě/děti z předchozího vztahu, hospodaření Vaší společné domácnosti?  Q9p. Jak ovlivňuje výše výživného a další příjmy, které dostává Vaše stávající partner/ka na svoje dítě/děti z předchozího vztahu, hospodaření Vaší společné domácnosti?</vt:lpstr>
      <vt:lpstr>Ovlivnění hospodaření  domácnosti výší výživného a dalšími výdaji / příjmy na dítě / děti  z předchozího vztahu - pohled partnera/ky </vt:lpstr>
      <vt:lpstr>Q9g. Jak vnímá Váš/Vaše stávající partner/ka vliv (výše) výživného a další výdaje, které platíte na svoje dítě/děti z předchozího vztahu, na hospodaření Vaší společné domácnosti? Q9j. Jak vnímá Váš /Vaše stávající partner/ka vliv (výše) výživného a další příjmy, které dostáváte na svoje dítě/děti z předchozího vztahu, na hospodaření Vaší společné domácnosti?</vt:lpstr>
      <vt:lpstr> Typologie</vt:lpstr>
      <vt:lpstr>Parametry výzkumu „Sešívané rodiny“ 2026</vt:lpstr>
      <vt:lpstr>Profil „Sešívaných rodin“ ve vzorku studie 2026</vt:lpstr>
      <vt:lpstr>Základ: n = 800, ČR „sešívané rodiny“ %  QZ. Které nezaopatřené děti s vámi žijí ve Vaší společné domácnosti se stávajícím partnerem/partnerkou? </vt:lpstr>
      <vt:lpstr>Typologie  dle způsobu hospodaření  s finančními prostředky  v  sešívané rodině </vt:lpstr>
      <vt:lpstr>Základ: n = 800, ČR „sešívané rodiny“ %  Q5. Zde jsou popsány základní typy lidí podle jejich způsobu hospodaření s finančními prostředky. </vt:lpstr>
      <vt:lpstr>Základ: n = 800, ČR „sešívané rodiny“ %  Q5. Jaký typ finančního chování se nejlépe hodí na Vás osobně?</vt:lpstr>
      <vt:lpstr>Základ: n = 800, ČR „sešívané rodiny“ %  Q5. Jaký typ finančního chování se nejlépe hodí na Vás osobně?  Q6. A jaký typ finančního chování se nejlépe hodí na Vašeho partnera?</vt:lpstr>
      <vt:lpstr>Základ: n = 800, ČR „sešívané rodiny“ Q5. Jaký typ finančního chování se nejlépe hodí na Vás osobně? Q6. A jaký typ finančního chování se nejlépe hodí na Vašeho partnera?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Kravka</dc:creator>
  <cp:keywords/>
  <cp:lastModifiedBy>Roll Marek</cp:lastModifiedBy>
  <cp:revision>13</cp:revision>
  <cp:lastPrinted>2026-06-10T08:06:49Z</cp:lastPrinted>
  <dcterms:created xsi:type="dcterms:W3CDTF">2016-03-16T05:57:48Z</dcterms:created>
  <dcterms:modified xsi:type="dcterms:W3CDTF">2026-09-13T17:27:00Z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0x0101009E25E6001B5B9C428721559FA4013DF0</vt:lpwstr>
  </property>
  <property fmtid="{D5CDD505-2E9C-101B-9397-08002B2CF9AE}" pid="3" name="MediaServiceImageTags">
    <vt:lpwstr/>
  </property>
</Properties>
</file>