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72" r:id="rId6"/>
    <p:sldId id="271" r:id="rId7"/>
    <p:sldId id="270" r:id="rId8"/>
    <p:sldId id="277" r:id="rId9"/>
    <p:sldId id="268" r:id="rId10"/>
    <p:sldId id="278" r:id="rId11"/>
    <p:sldId id="261" r:id="rId12"/>
    <p:sldId id="260" r:id="rId13"/>
    <p:sldId id="259" r:id="rId14"/>
    <p:sldId id="258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70C0"/>
    <a:srgbClr val="91C6F7"/>
    <a:srgbClr val="92D050"/>
    <a:srgbClr val="C00000"/>
    <a:srgbClr val="FF9966"/>
    <a:srgbClr val="FFCC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>
      <p:cViewPr varScale="1">
        <p:scale>
          <a:sx n="131" d="100"/>
          <a:sy n="131" d="100"/>
        </p:scale>
        <p:origin x="85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_USKPV\Spisy_CJ\A_OVGS\Kriminalita_ro&#269;n&#237;\Podklady%20pro%20prezentaci%20kriminality%20za%20rok%202017_2018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_USKPV\Spisy_CJ\A_OVGS\Kriminalita_ro&#269;n&#237;\Podklady%20pro%20prezentaci%20kriminality%20za%20rok%202017_2018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_USKPV\Spisy_CJ\A_OVGS\Kriminalita_ro&#269;n&#237;\Podklady%20pro%20prezentaci%20kriminality%20za%20rok%202017_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_USKPV\Spisy_CJ\A_OVGS\Kriminalita_ro&#269;n&#237;\Podklady%20pro%20prezentaci%20kriminality%20za%20rok%202017_201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_USKPV\Spisy_CJ\A_OVGS\Kriminalita_ro&#269;n&#237;\Podklady%20pro%20prezentaci%20kriminality%20za%20rok%202017_2018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_USKPV\Spisy_CJ\A_OVGS\Kriminalita_ro&#269;n&#237;\Podklady%20pro%20prezentaci%20kriminality%20za%20rok%202017_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9917773139990878E-2"/>
          <c:y val="3.3193576654734221E-2"/>
          <c:w val="0.90113345991859495"/>
          <c:h val="0.8035322813925756"/>
        </c:manualLayout>
      </c:layout>
      <c:lineChart>
        <c:grouping val="standard"/>
        <c:varyColors val="0"/>
        <c:ser>
          <c:idx val="0"/>
          <c:order val="0"/>
          <c:tx>
            <c:strRef>
              <c:f>Vývoj_NEW_2018!$A$22</c:f>
              <c:strCache>
                <c:ptCount val="1"/>
                <c:pt idx="0">
                  <c:v>registrováno</c:v>
                </c:pt>
              </c:strCache>
            </c:strRef>
          </c:tx>
          <c:spPr>
            <a:ln w="57150">
              <a:solidFill>
                <a:srgbClr val="C00000"/>
              </a:solidFill>
            </a:ln>
          </c:spPr>
          <c:marker>
            <c:symbol val="circle"/>
            <c:size val="8"/>
            <c:spPr>
              <a:solidFill>
                <a:srgbClr val="C0504D"/>
              </a:solidFill>
              <a:ln>
                <a:solidFill>
                  <a:srgbClr val="C00000"/>
                </a:solidFill>
              </a:ln>
            </c:spPr>
          </c:marker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0-75E6-48A5-8EB2-2AA6A2B6376F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1-75E6-48A5-8EB2-2AA6A2B6376F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02-75E6-48A5-8EB2-2AA6A2B6376F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03-75E6-48A5-8EB2-2AA6A2B6376F}"/>
              </c:ext>
            </c:extLst>
          </c:dPt>
          <c:dPt>
            <c:idx val="24"/>
            <c:bubble3D val="0"/>
            <c:extLst>
              <c:ext xmlns:c16="http://schemas.microsoft.com/office/drawing/2014/chart" uri="{C3380CC4-5D6E-409C-BE32-E72D297353CC}">
                <c16:uniqueId val="{00000004-75E6-48A5-8EB2-2AA6A2B6376F}"/>
              </c:ext>
            </c:extLst>
          </c:dPt>
          <c:dLbls>
            <c:dLbl>
              <c:idx val="0"/>
              <c:layout>
                <c:manualLayout>
                  <c:x val="-5.3926251893884579E-2"/>
                  <c:y val="-5.1718198817308519E-2"/>
                </c:manualLayout>
              </c:layout>
              <c:tx>
                <c:rich>
                  <a:bodyPr/>
                  <a:lstStyle/>
                  <a:p>
                    <a:fld id="{24EEEA83-93C3-4A67-92A5-340395E94718}" type="VALUE">
                      <a:rPr lang="en-US" baseline="0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5E6-48A5-8EB2-2AA6A2B6376F}"/>
                </c:ext>
              </c:extLst>
            </c:dLbl>
            <c:dLbl>
              <c:idx val="5"/>
              <c:layout>
                <c:manualLayout>
                  <c:x val="-5.3926251893884621E-2"/>
                  <c:y val="-6.0844939785068844E-2"/>
                </c:manualLayout>
              </c:layout>
              <c:tx>
                <c:rich>
                  <a:bodyPr/>
                  <a:lstStyle/>
                  <a:p>
                    <a:fld id="{8F39FC6B-7D37-4902-9AB7-1AFD1A2CFFB7}" type="VALUE">
                      <a:rPr lang="en-US" sz="1400" b="1" i="0" baseline="0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5E6-48A5-8EB2-2AA6A2B6376F}"/>
                </c:ext>
              </c:extLst>
            </c:dLbl>
            <c:dLbl>
              <c:idx val="10"/>
              <c:layout>
                <c:manualLayout>
                  <c:x val="-1.7975417297961521E-2"/>
                  <c:y val="-6.3887186774322341E-2"/>
                </c:manualLayout>
              </c:layout>
              <c:spPr>
                <a:solidFill>
                  <a:srgbClr val="FFEFEF"/>
                </a:solidFill>
                <a:ln>
                  <a:solidFill>
                    <a:sysClr val="windowText" lastClr="000000">
                      <a:lumMod val="65000"/>
                      <a:lumOff val="35000"/>
                    </a:sysClr>
                  </a:solidFill>
                </a:ln>
                <a:effectLst/>
              </c:spPr>
              <c:txPr>
                <a:bodyPr/>
                <a:lstStyle/>
                <a:p>
                  <a:pPr>
                    <a:defRPr sz="1400" b="1"/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75E6-48A5-8EB2-2AA6A2B6376F}"/>
                </c:ext>
              </c:extLst>
            </c:dLbl>
            <c:spPr>
              <a:solidFill>
                <a:srgbClr val="FFEFEF"/>
              </a:solidFill>
              <a:ln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showLeaderLines val="1"/>
              </c:ext>
            </c:extLst>
          </c:dLbls>
          <c:cat>
            <c:numRef>
              <c:f>Vývoj_NEW_2018!$B$21:$L$21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Vývoj_NEW_2018!$B$22:$L$22</c:f>
              <c:numCache>
                <c:formatCode>#,##0</c:formatCode>
                <c:ptCount val="11"/>
                <c:pt idx="0">
                  <c:v>343799</c:v>
                </c:pt>
                <c:pt idx="1">
                  <c:v>332829</c:v>
                </c:pt>
                <c:pt idx="2">
                  <c:v>313387</c:v>
                </c:pt>
                <c:pt idx="3">
                  <c:v>317177</c:v>
                </c:pt>
                <c:pt idx="4">
                  <c:v>304528</c:v>
                </c:pt>
                <c:pt idx="5">
                  <c:v>325366</c:v>
                </c:pt>
                <c:pt idx="6">
                  <c:v>288660</c:v>
                </c:pt>
                <c:pt idx="7">
                  <c:v>247628</c:v>
                </c:pt>
                <c:pt idx="8">
                  <c:v>218162</c:v>
                </c:pt>
                <c:pt idx="9">
                  <c:v>202303</c:v>
                </c:pt>
                <c:pt idx="10">
                  <c:v>192405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5E6-48A5-8EB2-2AA6A2B6376F}"/>
            </c:ext>
          </c:extLst>
        </c:ser>
        <c:ser>
          <c:idx val="1"/>
          <c:order val="1"/>
          <c:tx>
            <c:strRef>
              <c:f>Vývoj_NEW_2018!$A$23</c:f>
              <c:strCache>
                <c:ptCount val="1"/>
                <c:pt idx="0">
                  <c:v>objasněno celkem</c:v>
                </c:pt>
              </c:strCache>
            </c:strRef>
          </c:tx>
          <c:spPr>
            <a:ln w="57150">
              <a:solidFill>
                <a:srgbClr val="0070C0"/>
              </a:solidFill>
            </a:ln>
          </c:spPr>
          <c:marker>
            <c:symbol val="circle"/>
            <c:size val="8"/>
            <c:spPr>
              <a:solidFill>
                <a:srgbClr val="4F81BD"/>
              </a:solidFill>
            </c:spPr>
          </c:marker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08-75E6-48A5-8EB2-2AA6A2B6376F}"/>
              </c:ext>
            </c:extLst>
          </c:dPt>
          <c:dLbls>
            <c:dLbl>
              <c:idx val="0"/>
              <c:layout>
                <c:manualLayout>
                  <c:x val="-5.3926251893884579E-2"/>
                  <c:y val="-6.3887186774322341E-2"/>
                </c:manualLayout>
              </c:layout>
              <c:tx>
                <c:rich>
                  <a:bodyPr/>
                  <a:lstStyle/>
                  <a:p>
                    <a:fld id="{BE3FC91E-45A2-4780-8275-485B50244A2E}" type="VALUE">
                      <a:rPr lang="en-US" baseline="0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5E6-48A5-8EB2-2AA6A2B6376F}"/>
                </c:ext>
              </c:extLst>
            </c:dLbl>
            <c:dLbl>
              <c:idx val="5"/>
              <c:layout>
                <c:manualLayout>
                  <c:x val="-5.3926251893884621E-2"/>
                  <c:y val="-5.780269279581545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 i="0" baseline="0"/>
                    </a:pPr>
                    <a:fld id="{57300F08-7DDC-4510-A663-C27FC158D631}" type="VALUE">
                      <a:rPr lang="en-US" sz="1400" b="1" i="0" baseline="0"/>
                      <a:pPr>
                        <a:defRPr sz="1400" b="1" i="0" baseline="0"/>
                      </a:pPr>
                      <a:t>[HODNOTA]</a:t>
                    </a:fld>
                    <a:endParaRPr lang="cs-CZ"/>
                  </a:p>
                </c:rich>
              </c:tx>
              <c:spPr>
                <a:solidFill>
                  <a:srgbClr val="DEEBF7"/>
                </a:solidFill>
                <a:ln>
                  <a:solidFill>
                    <a:sysClr val="windowText" lastClr="000000">
                      <a:lumMod val="65000"/>
                      <a:lumOff val="35000"/>
                    </a:sysClr>
                  </a:solidFill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5E6-48A5-8EB2-2AA6A2B6376F}"/>
                </c:ext>
              </c:extLst>
            </c:dLbl>
            <c:dLbl>
              <c:idx val="10"/>
              <c:layout>
                <c:manualLayout>
                  <c:x val="-1.634128845269241E-2"/>
                  <c:y val="-5.7802692795815402E-2"/>
                </c:manualLayout>
              </c:layout>
              <c:spPr>
                <a:solidFill>
                  <a:srgbClr val="DEEBF7"/>
                </a:solidFill>
                <a:ln>
                  <a:solidFill>
                    <a:sysClr val="windowText" lastClr="000000">
                      <a:lumMod val="65000"/>
                      <a:lumOff val="35000"/>
                    </a:sysClr>
                  </a:solidFill>
                </a:ln>
                <a:effectLst/>
              </c:spPr>
              <c:txPr>
                <a:bodyPr/>
                <a:lstStyle/>
                <a:p>
                  <a:pPr>
                    <a:defRPr sz="1400" b="1"/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75E6-48A5-8EB2-2AA6A2B6376F}"/>
                </c:ext>
              </c:extLst>
            </c:dLbl>
            <c:spPr>
              <a:solidFill>
                <a:srgbClr val="5B9BD5">
                  <a:lumMod val="20000"/>
                  <a:lumOff val="80000"/>
                </a:srgbClr>
              </a:solidFill>
              <a:ln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showLeaderLines val="1"/>
              </c:ext>
            </c:extLst>
          </c:dLbls>
          <c:cat>
            <c:numRef>
              <c:f>Vývoj_NEW_2018!$B$21:$L$21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Vývoj_NEW_2018!$B$23:$L$23</c:f>
              <c:numCache>
                <c:formatCode>#,##0</c:formatCode>
                <c:ptCount val="11"/>
                <c:pt idx="0">
                  <c:v>138598</c:v>
                </c:pt>
                <c:pt idx="1">
                  <c:v>141626</c:v>
                </c:pt>
                <c:pt idx="2">
                  <c:v>130744</c:v>
                </c:pt>
                <c:pt idx="3">
                  <c:v>135168</c:v>
                </c:pt>
                <c:pt idx="4">
                  <c:v>133373</c:v>
                </c:pt>
                <c:pt idx="5">
                  <c:v>142207</c:v>
                </c:pt>
                <c:pt idx="6">
                  <c:v>141336</c:v>
                </c:pt>
                <c:pt idx="7">
                  <c:v>126083</c:v>
                </c:pt>
                <c:pt idx="8">
                  <c:v>116117</c:v>
                </c:pt>
                <c:pt idx="9">
                  <c:v>107920</c:v>
                </c:pt>
                <c:pt idx="10">
                  <c:v>105710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5E6-48A5-8EB2-2AA6A2B63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307568"/>
        <c:axId val="201309984"/>
      </c:lineChart>
      <c:catAx>
        <c:axId val="162307568"/>
        <c:scaling>
          <c:orientation val="minMax"/>
        </c:scaling>
        <c:delete val="0"/>
        <c:axPos val="b"/>
        <c:majorGridlines>
          <c:spPr>
            <a:ln>
              <a:solidFill>
                <a:schemeClr val="accent2">
                  <a:lumMod val="20000"/>
                  <a:lumOff val="8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low"/>
        <c:spPr>
          <a:ln>
            <a:solidFill>
              <a:srgbClr val="FF0000"/>
            </a:solidFill>
          </a:ln>
        </c:spPr>
        <c:txPr>
          <a:bodyPr rot="0" vert="horz"/>
          <a:lstStyle/>
          <a:p>
            <a:pPr>
              <a:defRPr sz="1300" b="1">
                <a:solidFill>
                  <a:srgbClr val="8A0000"/>
                </a:solidFill>
              </a:defRPr>
            </a:pPr>
            <a:endParaRPr lang="cs-CZ"/>
          </a:p>
        </c:txPr>
        <c:crossAx val="201309984"/>
        <c:crosses val="autoZero"/>
        <c:auto val="1"/>
        <c:lblAlgn val="ctr"/>
        <c:lblOffset val="100"/>
        <c:noMultiLvlLbl val="0"/>
      </c:catAx>
      <c:valAx>
        <c:axId val="201309984"/>
        <c:scaling>
          <c:orientation val="minMax"/>
        </c:scaling>
        <c:delete val="0"/>
        <c:axPos val="l"/>
        <c:majorGridlines>
          <c:spPr>
            <a:ln>
              <a:solidFill>
                <a:srgbClr val="C0504D">
                  <a:lumMod val="20000"/>
                  <a:lumOff val="80000"/>
                </a:srgb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solidFill>
              <a:srgbClr val="FF0000"/>
            </a:solidFill>
          </a:ln>
        </c:spPr>
        <c:txPr>
          <a:bodyPr/>
          <a:lstStyle/>
          <a:p>
            <a:pPr>
              <a:defRPr sz="1200" b="0">
                <a:solidFill>
                  <a:srgbClr val="8A0000"/>
                </a:solidFill>
              </a:defRPr>
            </a:pPr>
            <a:endParaRPr lang="cs-CZ"/>
          </a:p>
        </c:txPr>
        <c:crossAx val="1623075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4490746906253122"/>
          <c:y val="0.91218494522464577"/>
          <c:w val="0.39842789084791341"/>
          <c:h val="6.7269385843964774E-2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147882558503606E-2"/>
          <c:y val="7.4687510496288509E-2"/>
          <c:w val="0.67535188640656085"/>
          <c:h val="0.8213745219690317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266ABC"/>
              </a:solidFill>
            </c:spPr>
            <c:extLst>
              <c:ext xmlns:c16="http://schemas.microsoft.com/office/drawing/2014/chart" uri="{C3380CC4-5D6E-409C-BE32-E72D297353CC}">
                <c16:uniqueId val="{00000001-AFCA-4AED-8764-6D7A421FC575}"/>
              </c:ext>
            </c:extLst>
          </c:dPt>
          <c:dPt>
            <c:idx val="1"/>
            <c:bubble3D val="0"/>
            <c:spPr>
              <a:solidFill>
                <a:srgbClr val="009ED6"/>
              </a:solidFill>
            </c:spPr>
            <c:extLst>
              <c:ext xmlns:c16="http://schemas.microsoft.com/office/drawing/2014/chart" uri="{C3380CC4-5D6E-409C-BE32-E72D297353CC}">
                <c16:uniqueId val="{00000003-AFCA-4AED-8764-6D7A421FC575}"/>
              </c:ext>
            </c:extLst>
          </c:dPt>
          <c:dPt>
            <c:idx val="2"/>
            <c:bubble3D val="0"/>
            <c:spPr>
              <a:solidFill>
                <a:srgbClr val="64D1D3"/>
              </a:solidFill>
            </c:spPr>
            <c:extLst>
              <c:ext xmlns:c16="http://schemas.microsoft.com/office/drawing/2014/chart" uri="{C3380CC4-5D6E-409C-BE32-E72D297353CC}">
                <c16:uniqueId val="{00000005-AFCA-4AED-8764-6D7A421FC575}"/>
              </c:ext>
            </c:extLst>
          </c:dPt>
          <c:dPt>
            <c:idx val="3"/>
            <c:bubble3D val="0"/>
            <c:spPr>
              <a:solidFill>
                <a:srgbClr val="35D094"/>
              </a:solidFill>
            </c:spPr>
            <c:extLst>
              <c:ext xmlns:c16="http://schemas.microsoft.com/office/drawing/2014/chart" uri="{C3380CC4-5D6E-409C-BE32-E72D297353CC}">
                <c16:uniqueId val="{00000007-AFCA-4AED-8764-6D7A421FC575}"/>
              </c:ext>
            </c:extLst>
          </c:dPt>
          <c:dPt>
            <c:idx val="4"/>
            <c:bubble3D val="0"/>
            <c:spPr>
              <a:solidFill>
                <a:srgbClr val="87BF61"/>
              </a:solidFill>
            </c:spPr>
            <c:extLst>
              <c:ext xmlns:c16="http://schemas.microsoft.com/office/drawing/2014/chart" uri="{C3380CC4-5D6E-409C-BE32-E72D297353CC}">
                <c16:uniqueId val="{00000009-AFCA-4AED-8764-6D7A421FC575}"/>
              </c:ext>
            </c:extLst>
          </c:dPt>
          <c:dPt>
            <c:idx val="5"/>
            <c:bubble3D val="0"/>
            <c:spPr>
              <a:solidFill>
                <a:srgbClr val="B1A21B"/>
              </a:solidFill>
            </c:spPr>
            <c:extLst>
              <c:ext xmlns:c16="http://schemas.microsoft.com/office/drawing/2014/chart" uri="{C3380CC4-5D6E-409C-BE32-E72D297353CC}">
                <c16:uniqueId val="{0000000B-AFCA-4AED-8764-6D7A421FC575}"/>
              </c:ext>
            </c:extLst>
          </c:dPt>
          <c:dLbls>
            <c:dLbl>
              <c:idx val="0"/>
              <c:layout>
                <c:manualLayout>
                  <c:x val="-3.2057025857878875E-2"/>
                  <c:y val="1.2097240869201567E-2"/>
                </c:manualLayout>
              </c:layout>
              <c:numFmt formatCode="0.0%" sourceLinked="0"/>
              <c:spPr>
                <a:solidFill>
                  <a:srgbClr val="BDD7EE"/>
                </a:solidFill>
              </c:spPr>
              <c:txPr>
                <a:bodyPr anchorCtr="0"/>
                <a:lstStyle/>
                <a:p>
                  <a:pPr algn="ctr" rtl="0">
                    <a:defRPr lang="en-US"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</c15:spPr>
                  <c15:layout>
                    <c:manualLayout>
                      <c:w val="0.15208853056731073"/>
                      <c:h val="0.157437897959281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FCA-4AED-8764-6D7A421FC575}"/>
                </c:ext>
              </c:extLst>
            </c:dLbl>
            <c:dLbl>
              <c:idx val="1"/>
              <c:layout>
                <c:manualLayout>
                  <c:x val="-4.5890410077677232E-2"/>
                  <c:y val="3.2297561433750968E-3"/>
                </c:manualLayout>
              </c:layout>
              <c:numFmt formatCode="0.0%" sourceLinked="0"/>
              <c:spPr>
                <a:solidFill>
                  <a:srgbClr val="BDD7EE"/>
                </a:solidFill>
              </c:spPr>
              <c:txPr>
                <a:bodyPr anchorCtr="0"/>
                <a:lstStyle/>
                <a:p>
                  <a:pPr algn="ctr" rtl="0">
                    <a:defRPr lang="en-US"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</c15:spPr>
                  <c15:layout>
                    <c:manualLayout>
                      <c:w val="0.20890294210638385"/>
                      <c:h val="0.13591254491002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FCA-4AED-8764-6D7A421FC575}"/>
                </c:ext>
              </c:extLst>
            </c:dLbl>
            <c:dLbl>
              <c:idx val="2"/>
              <c:layout>
                <c:manualLayout>
                  <c:x val="7.0233366125642849E-2"/>
                  <c:y val="1.497954283919127E-2"/>
                </c:manualLayout>
              </c:layout>
              <c:numFmt formatCode="0.0%" sourceLinked="0"/>
              <c:spPr>
                <a:solidFill>
                  <a:srgbClr val="BDD7EE"/>
                </a:solidFill>
              </c:spPr>
              <c:txPr>
                <a:bodyPr anchorCtr="0"/>
                <a:lstStyle/>
                <a:p>
                  <a:pPr algn="ctr" rtl="0">
                    <a:defRPr lang="en-US"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</c15:spPr>
                  <c15:layout>
                    <c:manualLayout>
                      <c:w val="0.17472586759988334"/>
                      <c:h val="0.130300245044430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FCA-4AED-8764-6D7A421FC575}"/>
                </c:ext>
              </c:extLst>
            </c:dLbl>
            <c:dLbl>
              <c:idx val="3"/>
              <c:layout>
                <c:manualLayout>
                  <c:x val="2.955890930300379E-2"/>
                  <c:y val="2.5674297131432853E-2"/>
                </c:manualLayout>
              </c:layout>
              <c:numFmt formatCode="0.0%" sourceLinked="0"/>
              <c:spPr>
                <a:solidFill>
                  <a:srgbClr val="BDD7EE"/>
                </a:solidFill>
              </c:spPr>
              <c:txPr>
                <a:bodyPr anchorCtr="0"/>
                <a:lstStyle/>
                <a:p>
                  <a:pPr algn="ctr" rtl="0">
                    <a:defRPr lang="en-US"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</c15:spPr>
                  <c15:layout>
                    <c:manualLayout>
                      <c:w val="0.15861208321182074"/>
                      <c:h val="0.17270195543105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FCA-4AED-8764-6D7A421FC575}"/>
                </c:ext>
              </c:extLst>
            </c:dLbl>
            <c:dLbl>
              <c:idx val="4"/>
              <c:layout>
                <c:manualLayout>
                  <c:x val="3.1919762621130138E-2"/>
                  <c:y val="-8.3859788491385701E-2"/>
                </c:manualLayout>
              </c:layout>
              <c:numFmt formatCode="0.0%" sourceLinked="0"/>
              <c:spPr>
                <a:solidFill>
                  <a:srgbClr val="BDD7EE"/>
                </a:solidFill>
              </c:spPr>
              <c:txPr>
                <a:bodyPr anchorCtr="0"/>
                <a:lstStyle/>
                <a:p>
                  <a:pPr algn="ctr" rtl="0">
                    <a:defRPr lang="en-US"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</c15:spPr>
                  <c15:layout>
                    <c:manualLayout>
                      <c:w val="0.16107086090863532"/>
                      <c:h val="0.134219006178979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FCA-4AED-8764-6D7A421FC575}"/>
                </c:ext>
              </c:extLst>
            </c:dLbl>
            <c:dLbl>
              <c:idx val="5"/>
              <c:layout>
                <c:manualLayout>
                  <c:x val="5.7678668599536714E-2"/>
                  <c:y val="-5.2708674592844541E-2"/>
                </c:manualLayout>
              </c:layout>
              <c:numFmt formatCode="0.0%" sourceLinked="0"/>
              <c:spPr>
                <a:solidFill>
                  <a:srgbClr val="BDD7EE"/>
                </a:solidFill>
              </c:spPr>
              <c:txPr>
                <a:bodyPr anchorCtr="0"/>
                <a:lstStyle/>
                <a:p>
                  <a:pPr algn="ctr" rtl="0">
                    <a:defRPr lang="en-US"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</c15:spPr>
                  <c15:layout>
                    <c:manualLayout>
                      <c:w val="0.16316535610047769"/>
                      <c:h val="0.139094148005036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FCA-4AED-8764-6D7A421FC575}"/>
                </c:ext>
              </c:extLst>
            </c:dLbl>
            <c:dLbl>
              <c:idx val="6"/>
              <c:layout>
                <c:manualLayout>
                  <c:x val="-4.2061339554777873E-2"/>
                  <c:y val="8.4794546880276808E-2"/>
                </c:manualLayout>
              </c:layout>
              <c:tx>
                <c:rich>
                  <a:bodyPr anchorCtr="0"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C51824D-0AC4-430F-B58E-5A103F8C185B}" type="CATEGORYNAME">
                      <a:rPr lang="en-US"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[NÁZEV KATEGORIE]</a:t>
                    </a:fld>
                    <a:r>
                      <a:rPr lang="en-US"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t>
</a:t>
                    </a:r>
                    <a:fld id="{44D4B03D-D1CC-4624-87B8-DDB773CDB6D0}" type="PERCENTAGE">
                      <a:rPr lang="en-US"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[PROCENTO]</a:t>
                    </a:fld>
                    <a:endParaRPr lang="en-US"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numFmt formatCode="0.0%" sourceLinked="0"/>
              <c:spPr>
                <a:solidFill>
                  <a:srgbClr val="BDD7EE"/>
                </a:solidFill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</c15:spPr>
                  <c15:layout>
                    <c:manualLayout>
                      <c:w val="0.17386410032079325"/>
                      <c:h val="0.172653211511863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FCA-4AED-8764-6D7A421FC575}"/>
                </c:ext>
              </c:extLst>
            </c:dLbl>
            <c:numFmt formatCode="0.0%" sourceLinked="0"/>
            <c:spPr>
              <a:solidFill>
                <a:srgbClr val="BDD7EE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'TČ 2018'!$A$2:$A$8</c:f>
              <c:strCache>
                <c:ptCount val="7"/>
                <c:pt idx="0">
                  <c:v>Majetkové činy </c:v>
                </c:pt>
                <c:pt idx="1">
                  <c:v>Zbývající kriminalita </c:v>
                </c:pt>
                <c:pt idx="2">
                  <c:v>Hospodářské činy</c:v>
                </c:pt>
                <c:pt idx="3">
                  <c:v>Ostatní kriminální činy </c:v>
                </c:pt>
                <c:pt idx="4">
                  <c:v>Násilné činy </c:v>
                </c:pt>
                <c:pt idx="5">
                  <c:v>Mravnostní činy</c:v>
                </c:pt>
                <c:pt idx="6">
                  <c:v>Vojenské a protiústavní činy</c:v>
                </c:pt>
              </c:strCache>
            </c:strRef>
          </c:cat>
          <c:val>
            <c:numRef>
              <c:f>'TČ 2018'!$B$2:$B$8</c:f>
              <c:numCache>
                <c:formatCode>#,##0</c:formatCode>
                <c:ptCount val="7"/>
                <c:pt idx="0">
                  <c:v>98670</c:v>
                </c:pt>
                <c:pt idx="1">
                  <c:v>25974</c:v>
                </c:pt>
                <c:pt idx="2">
                  <c:v>24837</c:v>
                </c:pt>
                <c:pt idx="3">
                  <c:v>26703</c:v>
                </c:pt>
                <c:pt idx="4">
                  <c:v>13553</c:v>
                </c:pt>
                <c:pt idx="5">
                  <c:v>2655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FCA-4AED-8764-6D7A421FC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8"/>
      </c:pieChart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List12_2018!$A$26</c:f>
              <c:strCache>
                <c:ptCount val="1"/>
                <c:pt idx="0">
                  <c:v>objasněnost v %</c:v>
                </c:pt>
              </c:strCache>
            </c:strRef>
          </c:tx>
          <c:spPr>
            <a:noFill/>
          </c:spPr>
          <c:invertIfNegative val="0"/>
          <c:dLbls>
            <c:dLbl>
              <c:idx val="0"/>
              <c:layout>
                <c:manualLayout>
                  <c:x val="-1.5204251156510766E-3"/>
                  <c:y val="-3.1898327221580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344-413C-B04E-F95B910FF292}"/>
                </c:ext>
              </c:extLst>
            </c:dLbl>
            <c:dLbl>
              <c:idx val="1"/>
              <c:layout>
                <c:manualLayout>
                  <c:x val="0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344-413C-B04E-F95B910FF292}"/>
                </c:ext>
              </c:extLst>
            </c:dLbl>
            <c:dLbl>
              <c:idx val="2"/>
              <c:layout>
                <c:manualLayout>
                  <c:x val="-2.7874138449177111E-17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344-413C-B04E-F95B910FF292}"/>
                </c:ext>
              </c:extLst>
            </c:dLbl>
            <c:dLbl>
              <c:idx val="3"/>
              <c:layout>
                <c:manualLayout>
                  <c:x val="-2.7874138449177111E-17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344-413C-B04E-F95B910FF292}"/>
                </c:ext>
              </c:extLst>
            </c:dLbl>
            <c:dLbl>
              <c:idx val="4"/>
              <c:layout>
                <c:manualLayout>
                  <c:x val="0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344-413C-B04E-F95B910FF292}"/>
                </c:ext>
              </c:extLst>
            </c:dLbl>
            <c:dLbl>
              <c:idx val="5"/>
              <c:layout>
                <c:manualLayout>
                  <c:x val="0"/>
                  <c:y val="-3.1898327221580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344-413C-B04E-F95B910FF292}"/>
                </c:ext>
              </c:extLst>
            </c:dLbl>
            <c:dLbl>
              <c:idx val="6"/>
              <c:layout>
                <c:manualLayout>
                  <c:x val="-5.5748276898354223E-17"/>
                  <c:y val="-3.1898327221580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344-413C-B04E-F95B910FF292}"/>
                </c:ext>
              </c:extLst>
            </c:dLbl>
            <c:dLbl>
              <c:idx val="7"/>
              <c:layout>
                <c:manualLayout>
                  <c:x val="0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344-413C-B04E-F95B910FF292}"/>
                </c:ext>
              </c:extLst>
            </c:dLbl>
            <c:dLbl>
              <c:idx val="8"/>
              <c:layout>
                <c:manualLayout>
                  <c:x val="0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344-413C-B04E-F95B910FF292}"/>
                </c:ext>
              </c:extLst>
            </c:dLbl>
            <c:dLbl>
              <c:idx val="9"/>
              <c:layout>
                <c:manualLayout>
                  <c:x val="-1.1149655379670845E-16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344-413C-B04E-F95B910FF292}"/>
                </c:ext>
              </c:extLst>
            </c:dLbl>
            <c:dLbl>
              <c:idx val="10"/>
              <c:layout>
                <c:manualLayout>
                  <c:x val="0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344-413C-B04E-F95B910FF292}"/>
                </c:ext>
              </c:extLst>
            </c:dLbl>
            <c:dLbl>
              <c:idx val="11"/>
              <c:layout>
                <c:manualLayout>
                  <c:x val="0"/>
                  <c:y val="-3.1898327221580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344-413C-B04E-F95B910FF292}"/>
                </c:ext>
              </c:extLst>
            </c:dLbl>
            <c:dLbl>
              <c:idx val="12"/>
              <c:layout>
                <c:manualLayout>
                  <c:x val="0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344-413C-B04E-F95B910FF292}"/>
                </c:ext>
              </c:extLst>
            </c:dLbl>
            <c:dLbl>
              <c:idx val="13"/>
              <c:layout>
                <c:manualLayout>
                  <c:x val="-1.1191129777014104E-16"/>
                  <c:y val="-3.18983272215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344-413C-B04E-F95B910FF2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List12_2018!$B$25:$O$25</c:f>
              <c:strCache>
                <c:ptCount val="14"/>
                <c:pt idx="0">
                  <c:v>PHA</c:v>
                </c:pt>
                <c:pt idx="1">
                  <c:v>STC</c:v>
                </c:pt>
                <c:pt idx="2">
                  <c:v>JHC</c:v>
                </c:pt>
                <c:pt idx="3">
                  <c:v>PLK</c:v>
                </c:pt>
                <c:pt idx="4">
                  <c:v>KVK</c:v>
                </c:pt>
                <c:pt idx="5">
                  <c:v>ULK</c:v>
                </c:pt>
                <c:pt idx="6">
                  <c:v>LBK</c:v>
                </c:pt>
                <c:pt idx="7">
                  <c:v>HKK</c:v>
                </c:pt>
                <c:pt idx="8">
                  <c:v>PAK</c:v>
                </c:pt>
                <c:pt idx="9">
                  <c:v>VYS</c:v>
                </c:pt>
                <c:pt idx="10">
                  <c:v>JHM</c:v>
                </c:pt>
                <c:pt idx="11">
                  <c:v>ZLK</c:v>
                </c:pt>
                <c:pt idx="12">
                  <c:v>OLK</c:v>
                </c:pt>
                <c:pt idx="13">
                  <c:v>MSK</c:v>
                </c:pt>
              </c:strCache>
            </c:strRef>
          </c:cat>
          <c:val>
            <c:numRef>
              <c:f>List12_2018!$B$26:$O$26</c:f>
              <c:numCache>
                <c:formatCode>0.0%</c:formatCode>
                <c:ptCount val="14"/>
                <c:pt idx="0">
                  <c:v>0.25480557131152709</c:v>
                </c:pt>
                <c:pt idx="1">
                  <c:v>0.48370640291514838</c:v>
                </c:pt>
                <c:pt idx="2">
                  <c:v>0.67768874844825644</c:v>
                </c:pt>
                <c:pt idx="3">
                  <c:v>0.48493399173637003</c:v>
                </c:pt>
                <c:pt idx="4">
                  <c:v>0.67203019467620184</c:v>
                </c:pt>
                <c:pt idx="5">
                  <c:v>0.63200483091787441</c:v>
                </c:pt>
                <c:pt idx="6">
                  <c:v>0.5502482073910645</c:v>
                </c:pt>
                <c:pt idx="7">
                  <c:v>0.66339431801279192</c:v>
                </c:pt>
                <c:pt idx="8">
                  <c:v>0.66120906801007562</c:v>
                </c:pt>
                <c:pt idx="9">
                  <c:v>0.59337349397590367</c:v>
                </c:pt>
                <c:pt idx="10">
                  <c:v>0.41411921071465085</c:v>
                </c:pt>
                <c:pt idx="11">
                  <c:v>0.68478786901113087</c:v>
                </c:pt>
                <c:pt idx="12">
                  <c:v>0.60340762966138017</c:v>
                </c:pt>
                <c:pt idx="13">
                  <c:v>0.53083315576390366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344-413C-B04E-F95B910FF292}"/>
            </c:ext>
          </c:extLst>
        </c:ser>
        <c:ser>
          <c:idx val="1"/>
          <c:order val="1"/>
          <c:tx>
            <c:strRef>
              <c:f>List12_2018!$A$27</c:f>
              <c:strCache>
                <c:ptCount val="1"/>
                <c:pt idx="0">
                  <c:v>objasněno</c:v>
                </c:pt>
              </c:strCache>
            </c:strRef>
          </c:tx>
          <c:spPr>
            <a:solidFill>
              <a:srgbClr val="009E47"/>
            </a:solidFill>
            <a:scene3d>
              <a:camera prst="orthographicFront"/>
              <a:lightRig rig="threePt" dir="t"/>
            </a:scene3d>
            <a:sp3d>
              <a:bevelT w="63500" h="25400"/>
            </a:sp3d>
          </c:spPr>
          <c:invertIfNegative val="0"/>
          <c:dLbls>
            <c:dLbl>
              <c:idx val="4"/>
              <c:layout>
                <c:manualLayout>
                  <c:x val="0"/>
                  <c:y val="-1.9936454513487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344-413C-B04E-F95B910FF292}"/>
                </c:ext>
              </c:extLst>
            </c:dLbl>
            <c:dLbl>
              <c:idx val="8"/>
              <c:layout>
                <c:manualLayout>
                  <c:x val="0"/>
                  <c:y val="-1.993645451348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344-413C-B04E-F95B910FF292}"/>
                </c:ext>
              </c:extLst>
            </c:dLbl>
            <c:dLbl>
              <c:idx val="9"/>
              <c:layout>
                <c:manualLayout>
                  <c:x val="0"/>
                  <c:y val="-2.3923745416185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344-413C-B04E-F95B910FF292}"/>
                </c:ext>
              </c:extLst>
            </c:dLbl>
            <c:dLbl>
              <c:idx val="11"/>
              <c:layout>
                <c:manualLayout>
                  <c:x val="0"/>
                  <c:y val="-1.5949163610790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344-413C-B04E-F95B910FF2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List12_2018!$B$25:$O$25</c:f>
              <c:strCache>
                <c:ptCount val="14"/>
                <c:pt idx="0">
                  <c:v>PHA</c:v>
                </c:pt>
                <c:pt idx="1">
                  <c:v>STC</c:v>
                </c:pt>
                <c:pt idx="2">
                  <c:v>JHC</c:v>
                </c:pt>
                <c:pt idx="3">
                  <c:v>PLK</c:v>
                </c:pt>
                <c:pt idx="4">
                  <c:v>KVK</c:v>
                </c:pt>
                <c:pt idx="5">
                  <c:v>ULK</c:v>
                </c:pt>
                <c:pt idx="6">
                  <c:v>LBK</c:v>
                </c:pt>
                <c:pt idx="7">
                  <c:v>HKK</c:v>
                </c:pt>
                <c:pt idx="8">
                  <c:v>PAK</c:v>
                </c:pt>
                <c:pt idx="9">
                  <c:v>VYS</c:v>
                </c:pt>
                <c:pt idx="10">
                  <c:v>JHM</c:v>
                </c:pt>
                <c:pt idx="11">
                  <c:v>ZLK</c:v>
                </c:pt>
                <c:pt idx="12">
                  <c:v>OLK</c:v>
                </c:pt>
                <c:pt idx="13">
                  <c:v>MSK</c:v>
                </c:pt>
              </c:strCache>
            </c:strRef>
          </c:cat>
          <c:val>
            <c:numRef>
              <c:f>List12_2018!$B$27:$O$27</c:f>
              <c:numCache>
                <c:formatCode>#,##0</c:formatCode>
                <c:ptCount val="14"/>
                <c:pt idx="0">
                  <c:v>12129</c:v>
                </c:pt>
                <c:pt idx="1">
                  <c:v>9292</c:v>
                </c:pt>
                <c:pt idx="2">
                  <c:v>6005</c:v>
                </c:pt>
                <c:pt idx="3">
                  <c:v>4812</c:v>
                </c:pt>
                <c:pt idx="4">
                  <c:v>3383</c:v>
                </c:pt>
                <c:pt idx="5">
                  <c:v>10466</c:v>
                </c:pt>
                <c:pt idx="6">
                  <c:v>4988</c:v>
                </c:pt>
                <c:pt idx="7">
                  <c:v>4460</c:v>
                </c:pt>
                <c:pt idx="8">
                  <c:v>3675</c:v>
                </c:pt>
                <c:pt idx="9">
                  <c:v>3152</c:v>
                </c:pt>
                <c:pt idx="10">
                  <c:v>8101</c:v>
                </c:pt>
                <c:pt idx="11">
                  <c:v>4245</c:v>
                </c:pt>
                <c:pt idx="12">
                  <c:v>5631</c:v>
                </c:pt>
                <c:pt idx="13">
                  <c:v>12456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344-413C-B04E-F95B910FF292}"/>
            </c:ext>
          </c:extLst>
        </c:ser>
        <c:ser>
          <c:idx val="2"/>
          <c:order val="2"/>
          <c:tx>
            <c:strRef>
              <c:f>List12_2018!$A$28</c:f>
              <c:strCache>
                <c:ptCount val="1"/>
                <c:pt idx="0">
                  <c:v>objasněno dodatečně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63500" h="25400"/>
            </a:sp3d>
          </c:spPr>
          <c:invertIfNegative val="0"/>
          <c:dLbls>
            <c:dLbl>
              <c:idx val="4"/>
              <c:layout>
                <c:manualLayout>
                  <c:x val="0"/>
                  <c:y val="-3.5885618124277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344-413C-B04E-F95B910FF292}"/>
                </c:ext>
              </c:extLst>
            </c:dLbl>
            <c:dLbl>
              <c:idx val="6"/>
              <c:layout>
                <c:manualLayout>
                  <c:x val="1.5204251156510766E-3"/>
                  <c:y val="-4.7847490832370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344-413C-B04E-F95B910FF292}"/>
                </c:ext>
              </c:extLst>
            </c:dLbl>
            <c:dLbl>
              <c:idx val="7"/>
              <c:layout>
                <c:manualLayout>
                  <c:x val="0"/>
                  <c:y val="-3.5885618124277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344-413C-B04E-F95B910FF292}"/>
                </c:ext>
              </c:extLst>
            </c:dLbl>
            <c:dLbl>
              <c:idx val="8"/>
              <c:layout>
                <c:manualLayout>
                  <c:x val="0"/>
                  <c:y val="-4.386019992967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344-413C-B04E-F95B910FF292}"/>
                </c:ext>
              </c:extLst>
            </c:dLbl>
            <c:dLbl>
              <c:idx val="9"/>
              <c:layout>
                <c:manualLayout>
                  <c:x val="0"/>
                  <c:y val="-3.5885618124277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A344-413C-B04E-F95B910FF292}"/>
                </c:ext>
              </c:extLst>
            </c:dLbl>
            <c:dLbl>
              <c:idx val="11"/>
              <c:layout>
                <c:manualLayout>
                  <c:x val="0"/>
                  <c:y val="-3.987290902697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344-413C-B04E-F95B910FF292}"/>
                </c:ext>
              </c:extLst>
            </c:dLbl>
            <c:dLbl>
              <c:idx val="12"/>
              <c:layout>
                <c:manualLayout>
                  <c:x val="-1.1149655379670845E-16"/>
                  <c:y val="-4.7847490832370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A344-413C-B04E-F95B910FF2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List12_2018!$B$25:$O$25</c:f>
              <c:strCache>
                <c:ptCount val="14"/>
                <c:pt idx="0">
                  <c:v>PHA</c:v>
                </c:pt>
                <c:pt idx="1">
                  <c:v>STC</c:v>
                </c:pt>
                <c:pt idx="2">
                  <c:v>JHC</c:v>
                </c:pt>
                <c:pt idx="3">
                  <c:v>PLK</c:v>
                </c:pt>
                <c:pt idx="4">
                  <c:v>KVK</c:v>
                </c:pt>
                <c:pt idx="5">
                  <c:v>ULK</c:v>
                </c:pt>
                <c:pt idx="6">
                  <c:v>LBK</c:v>
                </c:pt>
                <c:pt idx="7">
                  <c:v>HKK</c:v>
                </c:pt>
                <c:pt idx="8">
                  <c:v>PAK</c:v>
                </c:pt>
                <c:pt idx="9">
                  <c:v>VYS</c:v>
                </c:pt>
                <c:pt idx="10">
                  <c:v>JHM</c:v>
                </c:pt>
                <c:pt idx="11">
                  <c:v>ZLK</c:v>
                </c:pt>
                <c:pt idx="12">
                  <c:v>OLK</c:v>
                </c:pt>
                <c:pt idx="13">
                  <c:v>MSK</c:v>
                </c:pt>
              </c:strCache>
            </c:strRef>
          </c:cat>
          <c:val>
            <c:numRef>
              <c:f>List12_2018!$B$28:$O$28</c:f>
              <c:numCache>
                <c:formatCode>#,##0</c:formatCode>
                <c:ptCount val="14"/>
                <c:pt idx="0">
                  <c:v>2570</c:v>
                </c:pt>
                <c:pt idx="1">
                  <c:v>1401</c:v>
                </c:pt>
                <c:pt idx="2">
                  <c:v>749</c:v>
                </c:pt>
                <c:pt idx="3">
                  <c:v>787</c:v>
                </c:pt>
                <c:pt idx="4">
                  <c:v>180</c:v>
                </c:pt>
                <c:pt idx="5">
                  <c:v>1095</c:v>
                </c:pt>
                <c:pt idx="6">
                  <c:v>670</c:v>
                </c:pt>
                <c:pt idx="7">
                  <c:v>543</c:v>
                </c:pt>
                <c:pt idx="8">
                  <c:v>356</c:v>
                </c:pt>
                <c:pt idx="9">
                  <c:v>384</c:v>
                </c:pt>
                <c:pt idx="10">
                  <c:v>1361</c:v>
                </c:pt>
                <c:pt idx="11">
                  <c:v>562</c:v>
                </c:pt>
                <c:pt idx="12">
                  <c:v>678</c:v>
                </c:pt>
                <c:pt idx="13">
                  <c:v>1579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A344-413C-B04E-F95B910FF2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203770128"/>
        <c:axId val="203770688"/>
      </c:barChart>
      <c:catAx>
        <c:axId val="20377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203770688"/>
        <c:crosses val="autoZero"/>
        <c:auto val="1"/>
        <c:lblAlgn val="ctr"/>
        <c:lblOffset val="100"/>
        <c:noMultiLvlLbl val="0"/>
      </c:catAx>
      <c:valAx>
        <c:axId val="203770688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037701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cs-CZ" sz="1400" dirty="0"/>
              <a:t>Počet </a:t>
            </a:r>
            <a:r>
              <a:rPr lang="cs-CZ" sz="1400" dirty="0" smtClean="0"/>
              <a:t>skutků</a:t>
            </a:r>
            <a:endParaRPr lang="cs-CZ" sz="1400" dirty="0"/>
          </a:p>
        </c:rich>
      </c:tx>
      <c:layout>
        <c:manualLayout>
          <c:xMode val="edge"/>
          <c:yMode val="edge"/>
          <c:x val="0.32127310924369745"/>
          <c:y val="3.6036079182630909E-2"/>
        </c:manualLayout>
      </c:layout>
      <c:overlay val="0"/>
      <c:spPr>
        <a:solidFill>
          <a:schemeClr val="accent1">
            <a:lumMod val="20000"/>
            <a:lumOff val="80000"/>
          </a:schemeClr>
        </a:solidFill>
      </c:spPr>
    </c:title>
    <c:autoTitleDeleted val="0"/>
    <c:plotArea>
      <c:layout>
        <c:manualLayout>
          <c:layoutTarget val="inner"/>
          <c:xMode val="edge"/>
          <c:yMode val="edge"/>
          <c:x val="0.29979774220774807"/>
          <c:y val="0.15412960204298784"/>
          <c:w val="0.40185087229113847"/>
          <c:h val="0.68764417961268365"/>
        </c:manualLayout>
      </c:layout>
      <c:pieChart>
        <c:varyColors val="1"/>
        <c:ser>
          <c:idx val="0"/>
          <c:order val="0"/>
          <c:tx>
            <c:strRef>
              <c:f>List19!$A$12</c:f>
              <c:strCache>
                <c:ptCount val="1"/>
                <c:pt idx="0">
                  <c:v>poměr počtu skutků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FC6-4B6C-A5AD-F3C4E07A307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FC6-4B6C-A5AD-F3C4E07A307E}"/>
              </c:ext>
            </c:extLst>
          </c:dPt>
          <c:dPt>
            <c:idx val="2"/>
            <c:bubble3D val="0"/>
            <c:spPr>
              <a:solidFill>
                <a:srgbClr val="76B531"/>
              </a:solidFill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EFC6-4B6C-A5AD-F3C4E07A307E}"/>
              </c:ext>
            </c:extLst>
          </c:dPt>
          <c:dLbls>
            <c:dLbl>
              <c:idx val="0"/>
              <c:layout>
                <c:manualLayout>
                  <c:x val="-0.14232703081232492"/>
                  <c:y val="0.100988585568326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C6-4B6C-A5AD-F3C4E07A307E}"/>
                </c:ext>
              </c:extLst>
            </c:dLbl>
            <c:dLbl>
              <c:idx val="1"/>
              <c:layout>
                <c:manualLayout>
                  <c:x val="-6.5821661998132584E-3"/>
                  <c:y val="-0.246498243933588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C6-4B6C-A5AD-F3C4E07A307E}"/>
                </c:ext>
              </c:extLst>
            </c:dLbl>
            <c:dLbl>
              <c:idx val="2"/>
              <c:layout>
                <c:manualLayout>
                  <c:x val="0.11994397759103642"/>
                  <c:y val="0.219680715197956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C6-4B6C-A5AD-F3C4E07A30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List19!$B$11:$D$11</c:f>
              <c:strCache>
                <c:ptCount val="3"/>
                <c:pt idx="0">
                  <c:v>hospodářské činy</c:v>
                </c:pt>
                <c:pt idx="1">
                  <c:v>majetkové činy</c:v>
                </c:pt>
                <c:pt idx="2">
                  <c:v>další trestné činy</c:v>
                </c:pt>
              </c:strCache>
            </c:strRef>
          </c:cat>
          <c:val>
            <c:numRef>
              <c:f>List19!$B$12:$D$12</c:f>
              <c:numCache>
                <c:formatCode>0.0%</c:formatCode>
                <c:ptCount val="3"/>
                <c:pt idx="0">
                  <c:v>0.129</c:v>
                </c:pt>
                <c:pt idx="1">
                  <c:v>0.51300000000000001</c:v>
                </c:pt>
                <c:pt idx="2">
                  <c:v>0.35799999999999998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C6-4B6C-A5AD-F3C4E07A3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9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1219747765006389"/>
          <c:w val="1"/>
          <c:h val="0.18780252234993614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Způsobená škoda</a:t>
            </a:r>
          </a:p>
        </c:rich>
      </c:tx>
      <c:layout>
        <c:manualLayout>
          <c:xMode val="edge"/>
          <c:yMode val="edge"/>
          <c:x val="0.35823455863738274"/>
          <c:y val="2.3288351582314838E-2"/>
        </c:manualLayout>
      </c:layout>
      <c:overlay val="0"/>
      <c:spPr>
        <a:solidFill>
          <a:schemeClr val="accent1">
            <a:lumMod val="20000"/>
            <a:lumOff val="80000"/>
          </a:schemeClr>
        </a:solidFill>
      </c:spPr>
    </c:title>
    <c:autoTitleDeleted val="0"/>
    <c:plotArea>
      <c:layout>
        <c:manualLayout>
          <c:layoutTarget val="inner"/>
          <c:xMode val="edge"/>
          <c:yMode val="edge"/>
          <c:x val="0.29433387182845172"/>
          <c:y val="0.15248194985727936"/>
          <c:w val="0.45072223304878695"/>
          <c:h val="0.69983898477336759"/>
        </c:manualLayout>
      </c:layout>
      <c:pieChart>
        <c:varyColors val="1"/>
        <c:ser>
          <c:idx val="0"/>
          <c:order val="0"/>
          <c:tx>
            <c:strRef>
              <c:f>List19!$A$13</c:f>
              <c:strCache>
                <c:ptCount val="1"/>
                <c:pt idx="0">
                  <c:v>poměr škod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836A-4C61-B7B5-AE473989C3C6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836A-4C61-B7B5-AE473989C3C6}"/>
              </c:ext>
            </c:extLst>
          </c:dPt>
          <c:dPt>
            <c:idx val="2"/>
            <c:bubble3D val="0"/>
            <c:spPr>
              <a:solidFill>
                <a:srgbClr val="76B531"/>
              </a:solidFill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836A-4C61-B7B5-AE473989C3C6}"/>
              </c:ext>
            </c:extLst>
          </c:dPt>
          <c:dLbls>
            <c:dLbl>
              <c:idx val="0"/>
              <c:layout>
                <c:manualLayout>
                  <c:x val="-0.13189380831811945"/>
                  <c:y val="9.4462139917695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6A-4C61-B7B5-AE473989C3C6}"/>
                </c:ext>
              </c:extLst>
            </c:dLbl>
            <c:dLbl>
              <c:idx val="1"/>
              <c:layout>
                <c:manualLayout>
                  <c:x val="0.1021371482479607"/>
                  <c:y val="-0.17188148148148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6A-4C61-B7B5-AE473989C3C6}"/>
                </c:ext>
              </c:extLst>
            </c:dLbl>
            <c:dLbl>
              <c:idx val="2"/>
              <c:layout>
                <c:manualLayout>
                  <c:x val="0.11698482091732659"/>
                  <c:y val="0.10907942386831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6A-4C61-B7B5-AE473989C3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List19!$B$11:$D$11</c:f>
              <c:strCache>
                <c:ptCount val="3"/>
                <c:pt idx="0">
                  <c:v>hospodářské činy</c:v>
                </c:pt>
                <c:pt idx="1">
                  <c:v>majetkové činy</c:v>
                </c:pt>
                <c:pt idx="2">
                  <c:v>další trestné činy</c:v>
                </c:pt>
              </c:strCache>
            </c:strRef>
          </c:cat>
          <c:val>
            <c:numRef>
              <c:f>List19!$B$13:$D$13</c:f>
              <c:numCache>
                <c:formatCode>0%</c:formatCode>
                <c:ptCount val="3"/>
                <c:pt idx="0">
                  <c:v>0.59</c:v>
                </c:pt>
                <c:pt idx="1">
                  <c:v>0.26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6A-4C61-B7B5-AE473989C3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4"/>
      </c:pie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i="0" baseline="0">
                <a:solidFill>
                  <a:schemeClr val="tx1"/>
                </a:solidFill>
              </a:rPr>
              <a:t>Zajištěné majetkové hodnoty v trestním řízení -  v milionech Kč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5.8596040774433339E-2"/>
          <c:y val="0.12246828143021915"/>
          <c:w val="0.92516180533691361"/>
          <c:h val="0.695742190103025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List16_Zkrácená!$A$4</c:f>
              <c:strCache>
                <c:ptCount val="1"/>
                <c:pt idx="0">
                  <c:v>zajištěné hodnoty</c:v>
                </c:pt>
              </c:strCache>
            </c:strRef>
          </c:tx>
          <c:spPr>
            <a:solidFill>
              <a:srgbClr val="4BACC6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10"/>
              <c:layout>
                <c:manualLayout>
                  <c:x val="6.2245908342409839E-3"/>
                  <c:y val="-4.672233082719540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9B-46B1-BD04-0044712E6557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4BACC6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List16_Zkrácená!$B$3:$O$3</c:f>
              <c:strCache>
                <c:ptCount val="14"/>
                <c:pt idx="0">
                  <c:v>2004-2005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List16_Zkrácená!$B$4:$O$4</c:f>
              <c:numCache>
                <c:formatCode>#,##0</c:formatCode>
                <c:ptCount val="14"/>
                <c:pt idx="0">
                  <c:v>2836</c:v>
                </c:pt>
                <c:pt idx="1">
                  <c:v>1449</c:v>
                </c:pt>
                <c:pt idx="2">
                  <c:v>736</c:v>
                </c:pt>
                <c:pt idx="3">
                  <c:v>1350</c:v>
                </c:pt>
                <c:pt idx="4">
                  <c:v>1312</c:v>
                </c:pt>
                <c:pt idx="5">
                  <c:v>1283</c:v>
                </c:pt>
                <c:pt idx="6">
                  <c:v>4301</c:v>
                </c:pt>
                <c:pt idx="7">
                  <c:v>5839</c:v>
                </c:pt>
                <c:pt idx="8">
                  <c:v>8511</c:v>
                </c:pt>
                <c:pt idx="9">
                  <c:v>7788</c:v>
                </c:pt>
                <c:pt idx="10">
                  <c:v>6222</c:v>
                </c:pt>
                <c:pt idx="11">
                  <c:v>9940</c:v>
                </c:pt>
                <c:pt idx="12">
                  <c:v>5436</c:v>
                </c:pt>
                <c:pt idx="13">
                  <c:v>7898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9B-46B1-BD04-0044712E6557}"/>
            </c:ext>
          </c:extLst>
        </c:ser>
        <c:ser>
          <c:idx val="1"/>
          <c:order val="1"/>
          <c:tx>
            <c:strRef>
              <c:f>List16_Zkrácená!$A$5</c:f>
              <c:strCache>
                <c:ptCount val="1"/>
                <c:pt idx="0">
                  <c:v>zajištěné hodnoty, zůstatek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List16_Zkrácená!$B$3:$O$3</c:f>
              <c:strCache>
                <c:ptCount val="14"/>
                <c:pt idx="0">
                  <c:v>2004-2005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List16_Zkrácená!$B$5:$O$5</c:f>
              <c:numCache>
                <c:formatCode>#,##0</c:formatCode>
                <c:ptCount val="14"/>
                <c:pt idx="0">
                  <c:v>683</c:v>
                </c:pt>
                <c:pt idx="1">
                  <c:v>1049</c:v>
                </c:pt>
                <c:pt idx="2">
                  <c:v>708</c:v>
                </c:pt>
                <c:pt idx="3">
                  <c:v>1338</c:v>
                </c:pt>
                <c:pt idx="4">
                  <c:v>1016</c:v>
                </c:pt>
                <c:pt idx="5">
                  <c:v>1210</c:v>
                </c:pt>
                <c:pt idx="6">
                  <c:v>3904</c:v>
                </c:pt>
                <c:pt idx="7">
                  <c:v>5621</c:v>
                </c:pt>
                <c:pt idx="8">
                  <c:v>8035</c:v>
                </c:pt>
                <c:pt idx="9">
                  <c:v>6979</c:v>
                </c:pt>
                <c:pt idx="10">
                  <c:v>5373</c:v>
                </c:pt>
                <c:pt idx="11">
                  <c:v>9780</c:v>
                </c:pt>
                <c:pt idx="12">
                  <c:v>5240</c:v>
                </c:pt>
                <c:pt idx="13">
                  <c:v>6597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9B-46B1-BD04-0044712E6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3957968"/>
        <c:axId val="203958528"/>
      </c:barChart>
      <c:catAx>
        <c:axId val="20395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958528"/>
        <c:crosses val="autoZero"/>
        <c:auto val="1"/>
        <c:lblAlgn val="ctr"/>
        <c:lblOffset val="100"/>
        <c:noMultiLvlLbl val="0"/>
      </c:catAx>
      <c:valAx>
        <c:axId val="203958528"/>
        <c:scaling>
          <c:orientation val="minMax"/>
          <c:max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95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AF6491-64BB-469A-B57A-1574771290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3572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C622B-DADD-49A6-B197-364308964DC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37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C099E7-9C65-42C2-9F7D-9310463E3EF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127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C622B-DADD-49A6-B197-364308964DC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159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C622B-DADD-49A6-B197-364308964DC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591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C099E7-9C65-42C2-9F7D-9310463E3EF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103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i="0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25300C-8848-425C-80B8-1C1E0DAD3BB9}" type="slidenum">
              <a:rPr lang="cs-CZ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65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C099E7-9C65-42C2-9F7D-9310463E3EF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668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C622B-DADD-49A6-B197-364308964DC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64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C622B-DADD-49A6-B197-364308964DC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55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268413"/>
            <a:ext cx="7772400" cy="1800225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 lIns="288000" tIns="288000" rIns="288000" bIns="28800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573463"/>
            <a:ext cx="7704138" cy="6477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04025" y="188913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F612F8-8535-42D7-BC76-8CEB5B71464F}" type="datetime1">
              <a:rPr lang="cs-CZ" altLang="cs-CZ" smtClean="0"/>
              <a:t>28.01.2019</a:t>
            </a:fld>
            <a:endParaRPr lang="cs-CZ" altLang="cs-CZ"/>
          </a:p>
        </p:txBody>
      </p:sp>
      <p:pic>
        <p:nvPicPr>
          <p:cNvPr id="3080" name="Picture 8" descr="logo_titulk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765675"/>
            <a:ext cx="3829050" cy="154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606E53-645D-429D-BEB5-88F5D9CC41F3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E2FE3-19E7-4FF3-B8AD-E668F7362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287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562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562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3A38D9-E929-4C3A-9B6C-4E3C006C5734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D2C0C-DDEF-49B6-85F9-38C52823A2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397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5AD685-3C9E-41A7-A487-3D8DB00D1BFF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D9A96-47DD-44EF-94FF-11B9496D31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474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589255-BE46-43C3-B0C9-01B73091311C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F05F5-4450-4BB6-B017-7248D2F2F6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822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39020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39020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2ACD0-6DE6-4189-BA5B-884E7C321B8C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3FF8-EBEB-4C84-A515-C4990EEF1F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264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5ECC9-08FB-4588-B5A7-5C948434132F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83D19-A3C8-41A5-B243-62BBE15676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189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A618E9-A371-4DE3-8D43-7C984A5F7467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4C595-FB25-4C3C-B4B1-44A219BAAB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828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05853D-95A1-4A00-9377-304E1030BC9D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F4D3A-A1E7-4DEE-B857-1D6777A868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639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DFFA52-0C84-4C4B-AFF9-033A09E5B4B5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CFDCD-C27F-4FEB-9570-EDB9CAA2BC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910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E01E6C-7C00-475A-B302-2DAAE004712C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44490-0263-4447-9984-4C628DFCE0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65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bezna zapat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629275"/>
            <a:ext cx="6913563" cy="103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547813" y="6002338"/>
            <a:ext cx="7127875" cy="6477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308725"/>
            <a:ext cx="17748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408DC8-D350-4CEE-850E-9AC71893142C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63713" y="6308725"/>
            <a:ext cx="4679950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021388"/>
            <a:ext cx="9810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2F6C51-C110-4904-B6EE-D29F390C5E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odklady%20pro%20poradu%20za%20kv&#283;ten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4DCA5938-5C2C-4341-839E-C86EC562DBC5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764705"/>
            <a:ext cx="7772400" cy="1944215"/>
          </a:xfrm>
          <a:ln/>
        </p:spPr>
        <p:txBody>
          <a:bodyPr/>
          <a:lstStyle/>
          <a:p>
            <a:pPr>
              <a:tabLst>
                <a:tab pos="1163638" algn="l"/>
              </a:tabLst>
            </a:pPr>
            <a:r>
              <a:rPr lang="cs-CZ" b="1" dirty="0"/>
              <a:t>Základní statistické </a:t>
            </a:r>
            <a:r>
              <a:rPr lang="cs-CZ" b="1" dirty="0" smtClean="0"/>
              <a:t>údaje</a:t>
            </a:r>
            <a:br>
              <a:rPr lang="cs-CZ" b="1" dirty="0" smtClean="0"/>
            </a:br>
            <a:r>
              <a:rPr lang="cs-CZ" b="1" dirty="0" smtClean="0"/>
              <a:t>o kriminalitě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755650" y="2967335"/>
            <a:ext cx="7772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sz="2400" b="1" dirty="0">
                <a:solidFill>
                  <a:schemeClr val="bg1"/>
                </a:solidFill>
                <a:latin typeface="+mj-lt"/>
              </a:rPr>
              <a:t>leden – prosinec </a:t>
            </a:r>
            <a:r>
              <a:rPr lang="cs-CZ" sz="2400" b="1" dirty="0" smtClean="0">
                <a:solidFill>
                  <a:schemeClr val="bg1"/>
                </a:solidFill>
                <a:latin typeface="+mj-lt"/>
              </a:rPr>
              <a:t>2018 v </a:t>
            </a:r>
            <a:r>
              <a:rPr lang="cs-CZ" sz="2400" b="1" dirty="0">
                <a:solidFill>
                  <a:schemeClr val="bg1"/>
                </a:solidFill>
                <a:latin typeface="+mj-lt"/>
              </a:rPr>
              <a:t>meziročním srovnání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/>
          <p:cNvSpPr txBox="1">
            <a:spLocks/>
          </p:cNvSpPr>
          <p:nvPr/>
        </p:nvSpPr>
        <p:spPr bwMode="auto">
          <a:xfrm>
            <a:off x="683568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cs-CZ" sz="4000" b="1" dirty="0">
                <a:latin typeface="+mj-lt"/>
                <a:ea typeface="+mj-ea"/>
                <a:cs typeface="+mj-cs"/>
              </a:rPr>
              <a:t>     </a:t>
            </a:r>
            <a:r>
              <a:rPr lang="en-US" sz="4000" b="1" dirty="0">
                <a:latin typeface="+mj-lt"/>
                <a:ea typeface="+mj-ea"/>
                <a:cs typeface="+mj-cs"/>
              </a:rPr>
              <a:t>ČR</a:t>
            </a:r>
            <a:r>
              <a:rPr lang="cs-CZ" sz="4000" b="1" dirty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 smtClean="0">
                <a:latin typeface="+mj-lt"/>
                <a:ea typeface="+mj-ea"/>
                <a:cs typeface="+mj-cs"/>
              </a:rPr>
              <a:t>– priority SKPV v roce 2019:</a:t>
            </a:r>
            <a:endParaRPr lang="cs-CZ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9552" y="1508011"/>
            <a:ext cx="813690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Stabilizace SKPV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Vzdělávání SKPV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Analytika SKPV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err="1" smtClean="0"/>
              <a:t>Kyberkriminalita</a:t>
            </a:r>
            <a:endParaRPr lang="cs-CZ" sz="20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43E-25A7-45BD-BD15-FD398888387E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/>
              <a:t>Základní statistické údaje o kriminalitě v meziročním srovnání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9A96-47DD-44EF-94FF-11B9496D3163}" type="slidenum">
              <a:rPr lang="cs-CZ" altLang="cs-CZ" smtClean="0"/>
              <a:pPr/>
              <a:t>10</a:t>
            </a:fld>
            <a:endParaRPr lang="cs-CZ" altLang="cs-CZ"/>
          </a:p>
        </p:txBody>
      </p:sp>
      <p:pic>
        <p:nvPicPr>
          <p:cNvPr id="9" name="Obrázek 81" descr="Č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3093" y="0"/>
            <a:ext cx="195527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024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FD45-14F1-404C-87F4-84A24529962A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/>
              <a:t>Základní statistické údaje o kriminalitě v meziročním srovnání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CCDD-46EE-420E-B8D7-2FDB2BC1B83E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Děkuji za pozornost.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smtClean="0"/>
              <a:t>plk</a:t>
            </a:r>
            <a:r>
              <a:rPr lang="cs-CZ" b="1" dirty="0"/>
              <a:t>. Ing. Mgr. Jaroslav </a:t>
            </a:r>
            <a:r>
              <a:rPr lang="cs-CZ" b="1" dirty="0" smtClean="0"/>
              <a:t>VILD</a:t>
            </a:r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smtClean="0"/>
              <a:t>plk</a:t>
            </a:r>
            <a:r>
              <a:rPr lang="cs-CZ" b="1" dirty="0"/>
              <a:t>. Mgr. Michal FOIT</a:t>
            </a:r>
          </a:p>
        </p:txBody>
      </p:sp>
      <p:pic>
        <p:nvPicPr>
          <p:cNvPr id="7" name="Picture 3" descr="SKPV (2015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081" y="2502651"/>
            <a:ext cx="1641695" cy="207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Obrázek 81" descr="Č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7675" y="142875"/>
            <a:ext cx="2346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Nadpis 1"/>
          <p:cNvSpPr txBox="1">
            <a:spLocks/>
          </p:cNvSpPr>
          <p:nvPr/>
        </p:nvSpPr>
        <p:spPr bwMode="auto">
          <a:xfrm>
            <a:off x="25152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cs-CZ" sz="4000" b="1" dirty="0" smtClean="0">
                <a:latin typeface="+mj-lt"/>
                <a:ea typeface="+mj-ea"/>
                <a:cs typeface="+mj-cs"/>
              </a:rPr>
              <a:t>Č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R</a:t>
            </a:r>
            <a:r>
              <a:rPr lang="cs-CZ" sz="4000" b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>
                <a:latin typeface="+mj-lt"/>
                <a:ea typeface="+mj-ea"/>
                <a:cs typeface="+mj-cs"/>
              </a:rPr>
              <a:t>– registrovaná </a:t>
            </a:r>
            <a:r>
              <a:rPr lang="cs-CZ" sz="2000" b="1" dirty="0" smtClean="0">
                <a:latin typeface="+mj-lt"/>
                <a:ea typeface="+mj-ea"/>
                <a:cs typeface="+mj-cs"/>
              </a:rPr>
              <a:t>a objasněná kriminalita</a:t>
            </a:r>
          </a:p>
          <a:p>
            <a:pPr>
              <a:tabLst>
                <a:tab pos="1073150" algn="l"/>
              </a:tabLst>
              <a:defRPr/>
            </a:pPr>
            <a:r>
              <a:rPr lang="cs-CZ" sz="2000" b="1" dirty="0" smtClean="0">
                <a:latin typeface="+mj-lt"/>
                <a:ea typeface="+mj-ea"/>
                <a:cs typeface="+mj-cs"/>
              </a:rPr>
              <a:t>	2008 - 2018</a:t>
            </a:r>
            <a:endParaRPr lang="cs-CZ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0241-7A21-4CBD-9B64-5484EE75FC8A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9A96-47DD-44EF-94FF-11B9496D3163}" type="slidenum">
              <a:rPr lang="cs-CZ" altLang="cs-CZ" smtClean="0"/>
              <a:pPr/>
              <a:t>2</a:t>
            </a:fld>
            <a:endParaRPr lang="cs-CZ" altLang="cs-CZ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580637"/>
              </p:ext>
            </p:extLst>
          </p:nvPr>
        </p:nvGraphicFramePr>
        <p:xfrm>
          <a:off x="324000" y="1332000"/>
          <a:ext cx="7771725" cy="4174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421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Zástupný symbol pro obsah 74" descr="Region.gif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76200"/>
            <a:ext cx="1895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Nadpis 1"/>
          <p:cNvSpPr txBox="1">
            <a:spLocks/>
          </p:cNvSpPr>
          <p:nvPr/>
        </p:nvSpPr>
        <p:spPr bwMode="auto">
          <a:xfrm>
            <a:off x="0" y="-103857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ČR</a:t>
            </a:r>
            <a:r>
              <a:rPr lang="cs-CZ" sz="4000" b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>
                <a:latin typeface="+mj-lt"/>
                <a:ea typeface="+mj-ea"/>
                <a:cs typeface="+mj-cs"/>
              </a:rPr>
              <a:t>– registrovaná kriminalita v krajích – leden</a:t>
            </a:r>
            <a:r>
              <a:rPr lang="pt-BR" sz="2000" b="1" dirty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>
                <a:latin typeface="+mj-lt"/>
                <a:ea typeface="+mj-ea"/>
                <a:cs typeface="+mj-cs"/>
              </a:rPr>
              <a:t>- </a:t>
            </a:r>
            <a:r>
              <a:rPr lang="cs-CZ" sz="2000" b="1" dirty="0" smtClean="0">
                <a:latin typeface="+mj-lt"/>
                <a:ea typeface="+mj-ea"/>
                <a:cs typeface="+mj-cs"/>
              </a:rPr>
              <a:t>prosinec 2017 </a:t>
            </a:r>
            <a:r>
              <a:rPr lang="cs-CZ" sz="2000" b="1" dirty="0">
                <a:latin typeface="+mj-lt"/>
                <a:ea typeface="+mj-ea"/>
                <a:cs typeface="+mj-cs"/>
              </a:rPr>
              <a:t>a </a:t>
            </a:r>
            <a:r>
              <a:rPr lang="cs-CZ" sz="2000" b="1" dirty="0" smtClean="0">
                <a:latin typeface="+mj-lt"/>
                <a:ea typeface="+mj-ea"/>
                <a:cs typeface="+mj-cs"/>
              </a:rPr>
              <a:t>2018</a:t>
            </a:r>
            <a:endParaRPr lang="cs-CZ" sz="2000" b="1" dirty="0">
              <a:latin typeface="+mj-lt"/>
              <a:ea typeface="+mj-ea"/>
              <a:cs typeface="+mj-cs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143750" y="1605240"/>
            <a:ext cx="1835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>
                <a:solidFill>
                  <a:srgbClr val="C00000"/>
                </a:solidFill>
              </a:rPr>
              <a:t>registrováno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</a:rPr>
              <a:t>192 405 skutků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</a:rPr>
              <a:t>-</a:t>
            </a:r>
            <a:r>
              <a:rPr lang="cs-CZ" b="1" dirty="0">
                <a:solidFill>
                  <a:srgbClr val="C00000"/>
                </a:solidFill>
              </a:rPr>
              <a:t>9</a:t>
            </a:r>
            <a:r>
              <a:rPr lang="cs-CZ" b="1" dirty="0" smtClean="0">
                <a:solidFill>
                  <a:srgbClr val="C00000"/>
                </a:solidFill>
              </a:rPr>
              <a:t> 898 skutků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</a:rPr>
              <a:t>-4,9 %</a:t>
            </a:r>
            <a:endParaRPr lang="cs-CZ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18219"/>
              </p:ext>
            </p:extLst>
          </p:nvPr>
        </p:nvGraphicFramePr>
        <p:xfrm>
          <a:off x="899592" y="900000"/>
          <a:ext cx="5904656" cy="4430100"/>
        </p:xfrm>
        <a:graphic>
          <a:graphicData uri="http://schemas.openxmlformats.org/drawingml/2006/table">
            <a:tbl>
              <a:tblPr/>
              <a:tblGrid>
                <a:gridCol w="864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123" marR="12123" marT="12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123" marR="12123" marT="12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123" marR="12123" marT="12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rozdíl</a:t>
                      </a:r>
                    </a:p>
                  </a:txBody>
                  <a:tcPr marL="12123" marR="12123" marT="12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rozdíl v %</a:t>
                      </a:r>
                    </a:p>
                  </a:txBody>
                  <a:tcPr marL="12123" marR="12123" marT="12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47 601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-1 214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JHC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HKK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JHM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53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Zaoblený obdélník 4"/>
          <p:cNvSpPr/>
          <p:nvPr/>
        </p:nvSpPr>
        <p:spPr>
          <a:xfrm>
            <a:off x="6027626" y="1185109"/>
            <a:ext cx="864096" cy="885681"/>
          </a:xfrm>
          <a:prstGeom prst="round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50DB-EE3C-4C54-963D-8CE477639419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4D3A-A1E7-4DEE-B857-1D6777A8680B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13" name="Zaoblený obdélník 12"/>
          <p:cNvSpPr/>
          <p:nvPr/>
        </p:nvSpPr>
        <p:spPr>
          <a:xfrm>
            <a:off x="6027626" y="3284984"/>
            <a:ext cx="864096" cy="2045116"/>
          </a:xfrm>
          <a:prstGeom prst="round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6027626" y="2366339"/>
            <a:ext cx="864096" cy="611562"/>
          </a:xfrm>
          <a:prstGeom prst="round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74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 animBg="1"/>
      <p:bldP spid="13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0" y="478800"/>
            <a:ext cx="7810500" cy="4953000"/>
          </a:xfrm>
          <a:prstGeom prst="rect">
            <a:avLst/>
          </a:prstGeom>
        </p:spPr>
      </p:pic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1547664" y="1819656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-1,0 %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1873605" y="3001631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  <a:latin typeface="Arial" pitchFamily="34" charset="0"/>
              </a:rPr>
              <a:t>+2,0 </a:t>
            </a:r>
            <a:r>
              <a:rPr lang="cs-CZ" b="1" dirty="0">
                <a:solidFill>
                  <a:srgbClr val="FFFF00"/>
                </a:solidFill>
                <a:latin typeface="Arial" pitchFamily="34" charset="0"/>
              </a:rPr>
              <a:t>%</a:t>
            </a:r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3066438" y="3902366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-8,3 %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627784" y="1221359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-5,5 %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248836" y="1914842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-6,2 %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3822866" y="947611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  <a:latin typeface="Arial" pitchFamily="34" charset="0"/>
              </a:rPr>
              <a:t>+4,5 %</a:t>
            </a:r>
            <a:endParaRPr lang="cs-CZ" b="1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3282806" y="2736711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-5,9 %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4716199" y="1426764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-7,0 %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5555774" y="3619424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-2,6 %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4716199" y="2207965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-4,3 %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6094402" y="2631152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-8,9 %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4538919" y="2929793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-2,7 %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48" name="TextovéPole 47"/>
          <p:cNvSpPr txBox="1">
            <a:spLocks noChangeArrowheads="1"/>
          </p:cNvSpPr>
          <p:nvPr/>
        </p:nvSpPr>
        <p:spPr bwMode="auto">
          <a:xfrm>
            <a:off x="7095842" y="2679837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-5,3 %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592-2E99-43A0-BCD5-10ACE0213FAB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9A96-47DD-44EF-94FF-11B9496D3163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6533254" y="3692130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" pitchFamily="34" charset="0"/>
              </a:rPr>
              <a:t>-9,7 %</a:t>
            </a:r>
            <a:endParaRPr lang="cs-CZ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729583" y="1380597"/>
            <a:ext cx="1812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/>
              <a:t>192 405 skutků</a:t>
            </a:r>
          </a:p>
          <a:p>
            <a:pPr algn="ctr"/>
            <a:r>
              <a:rPr lang="cs-CZ" sz="1000" b="1" dirty="0" smtClean="0"/>
              <a:t>-4,9 %</a:t>
            </a:r>
            <a:endParaRPr lang="cs-CZ" sz="1000" b="1" dirty="0"/>
          </a:p>
        </p:txBody>
      </p:sp>
    </p:spTree>
    <p:extLst>
      <p:ext uri="{BB962C8B-B14F-4D97-AF65-F5344CB8AC3E}">
        <p14:creationId xmlns:p14="http://schemas.microsoft.com/office/powerpoint/2010/main" val="185054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6" grpId="0"/>
      <p:bldP spid="28" grpId="0"/>
      <p:bldP spid="29" grpId="0"/>
      <p:bldP spid="30" grpId="0"/>
      <p:bldP spid="31" grpId="0"/>
      <p:bldP spid="43" grpId="0"/>
      <p:bldP spid="44" grpId="0"/>
      <p:bldP spid="46" grpId="0"/>
      <p:bldP spid="47" grpId="0"/>
      <p:bldP spid="48" grpId="0"/>
      <p:bldP spid="4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/>
          <p:cNvSpPr txBox="1">
            <a:spLocks/>
          </p:cNvSpPr>
          <p:nvPr/>
        </p:nvSpPr>
        <p:spPr bwMode="auto">
          <a:xfrm>
            <a:off x="323528" y="0"/>
            <a:ext cx="82296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ČR</a:t>
            </a:r>
            <a:r>
              <a:rPr lang="cs-CZ" sz="4000" b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>
                <a:latin typeface="+mj-lt"/>
                <a:ea typeface="+mj-ea"/>
                <a:cs typeface="+mj-cs"/>
              </a:rPr>
              <a:t>– </a:t>
            </a:r>
            <a:r>
              <a:rPr lang="cs-CZ" sz="2000" b="1" dirty="0"/>
              <a:t>p</a:t>
            </a:r>
            <a:r>
              <a:rPr lang="cs-CZ" sz="2000" b="1" dirty="0" smtClean="0"/>
              <a:t>odíl jednotlivých druhů trestné činnosti v roce 2018</a:t>
            </a:r>
            <a:endParaRPr lang="cs-CZ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D46C-5BAC-4691-89FD-DCE24E635CF4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9A96-47DD-44EF-94FF-11B9496D3163}" type="slidenum">
              <a:rPr lang="cs-CZ" altLang="cs-CZ" smtClean="0"/>
              <a:pPr/>
              <a:t>5</a:t>
            </a:fld>
            <a:endParaRPr lang="cs-CZ" altLang="cs-CZ"/>
          </a:p>
        </p:txBody>
      </p:sp>
      <p:pic>
        <p:nvPicPr>
          <p:cNvPr id="3076" name="Obrázek 81" descr="Č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9099" y="823912"/>
            <a:ext cx="2346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Graf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770429"/>
              </p:ext>
            </p:extLst>
          </p:nvPr>
        </p:nvGraphicFramePr>
        <p:xfrm>
          <a:off x="718816" y="1022351"/>
          <a:ext cx="7439024" cy="400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5286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81" descr="Č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6195" y="-27384"/>
            <a:ext cx="2346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Nadpis 1"/>
          <p:cNvSpPr txBox="1">
            <a:spLocks/>
          </p:cNvSpPr>
          <p:nvPr/>
        </p:nvSpPr>
        <p:spPr bwMode="auto">
          <a:xfrm>
            <a:off x="611560" y="116632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ČR</a:t>
            </a:r>
            <a:r>
              <a:rPr lang="cs-CZ" sz="4000" b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>
                <a:latin typeface="+mj-lt"/>
                <a:ea typeface="+mj-ea"/>
                <a:cs typeface="+mj-cs"/>
              </a:rPr>
              <a:t>– </a:t>
            </a:r>
            <a:r>
              <a:rPr lang="cs-CZ" sz="2000" b="1" dirty="0" smtClean="0">
                <a:latin typeface="+mj-lt"/>
                <a:ea typeface="+mj-ea"/>
                <a:cs typeface="+mj-cs"/>
              </a:rPr>
              <a:t>meziroční změna podle druhu kriminality</a:t>
            </a:r>
          </a:p>
          <a:p>
            <a:pPr>
              <a:tabLst>
                <a:tab pos="1074738" algn="l"/>
              </a:tabLst>
              <a:defRPr/>
            </a:pPr>
            <a:r>
              <a:rPr lang="cs-CZ" sz="2000" b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 smtClean="0"/>
              <a:t> 	</a:t>
            </a:r>
            <a:r>
              <a:rPr lang="cs-CZ" sz="2000" b="1" dirty="0" smtClean="0">
                <a:solidFill>
                  <a:prstClr val="black"/>
                </a:solidFill>
                <a:latin typeface="Calibri"/>
              </a:rPr>
              <a:t>leden</a:t>
            </a:r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alibri"/>
              </a:rPr>
              <a:t>- </a:t>
            </a:r>
            <a:r>
              <a:rPr lang="cs-CZ" sz="2000" b="1" dirty="0" smtClean="0">
                <a:solidFill>
                  <a:prstClr val="black"/>
                </a:solidFill>
                <a:latin typeface="Calibri"/>
              </a:rPr>
              <a:t>prosinec 2017 </a:t>
            </a:r>
            <a:r>
              <a:rPr lang="cs-CZ" sz="2000" b="1" dirty="0">
                <a:solidFill>
                  <a:prstClr val="black"/>
                </a:solidFill>
                <a:latin typeface="Calibri"/>
              </a:rPr>
              <a:t>a </a:t>
            </a:r>
            <a:r>
              <a:rPr lang="cs-CZ" sz="2000" b="1" dirty="0" smtClean="0">
                <a:solidFill>
                  <a:prstClr val="black"/>
                </a:solidFill>
                <a:latin typeface="Calibri"/>
              </a:rPr>
              <a:t>2018</a:t>
            </a:r>
            <a:endParaRPr lang="cs-CZ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436096" y="70547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>
                <a:solidFill>
                  <a:srgbClr val="C00000"/>
                </a:solidFill>
              </a:rPr>
              <a:t>registrováno </a:t>
            </a:r>
            <a:r>
              <a:rPr lang="cs-CZ" b="1" dirty="0" smtClean="0">
                <a:solidFill>
                  <a:srgbClr val="C00000"/>
                </a:solidFill>
              </a:rPr>
              <a:t>192 405 </a:t>
            </a:r>
            <a:r>
              <a:rPr lang="cs-CZ" b="1" dirty="0">
                <a:solidFill>
                  <a:srgbClr val="C00000"/>
                </a:solidFill>
              </a:rPr>
              <a:t>skutků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</a:rPr>
              <a:t>-9 898 </a:t>
            </a:r>
            <a:r>
              <a:rPr lang="cs-CZ" b="1" dirty="0">
                <a:solidFill>
                  <a:srgbClr val="C00000"/>
                </a:solidFill>
              </a:rPr>
              <a:t>skutků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</a:rPr>
              <a:t>-4,9 </a:t>
            </a:r>
            <a:r>
              <a:rPr lang="cs-CZ" b="1" dirty="0">
                <a:solidFill>
                  <a:srgbClr val="C00000"/>
                </a:solidFill>
              </a:rPr>
              <a:t>%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971094"/>
              </p:ext>
            </p:extLst>
          </p:nvPr>
        </p:nvGraphicFramePr>
        <p:xfrm>
          <a:off x="121423" y="1394696"/>
          <a:ext cx="7956001" cy="3996005"/>
        </p:xfrm>
        <a:graphic>
          <a:graphicData uri="http://schemas.openxmlformats.org/drawingml/2006/table">
            <a:tbl>
              <a:tblPr/>
              <a:tblGrid>
                <a:gridCol w="3332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0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rozdíl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rozdíl v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Násilné činy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vraždy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Mravnostní činy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Majetkové činy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108 497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98 670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-9 827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krádeže vloupáním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21 151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-2 976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krádeže prosté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59 438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-6 663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    ostatní majetkové činy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kriminální činy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25 635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26 703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Zbývající kriminalita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Hospodářské činy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-1 457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Vojenské a protiústavní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3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Celková kriminalita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202 303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192 405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-9 898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8" name="Elipsa 17"/>
          <p:cNvSpPr/>
          <p:nvPr/>
        </p:nvSpPr>
        <p:spPr>
          <a:xfrm>
            <a:off x="7328845" y="2971334"/>
            <a:ext cx="959126" cy="882098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1"/>
          <p:cNvSpPr/>
          <p:nvPr/>
        </p:nvSpPr>
        <p:spPr>
          <a:xfrm>
            <a:off x="7451725" y="4471643"/>
            <a:ext cx="720081" cy="316489"/>
          </a:xfrm>
          <a:prstGeom prst="ellipse">
            <a:avLst/>
          </a:prstGeom>
          <a:noFill/>
          <a:ln w="28575">
            <a:solidFill>
              <a:srgbClr val="009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7458439" y="1716339"/>
            <a:ext cx="713367" cy="308758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8"/>
          <p:cNvSpPr/>
          <p:nvPr/>
        </p:nvSpPr>
        <p:spPr>
          <a:xfrm>
            <a:off x="7451725" y="2622906"/>
            <a:ext cx="713367" cy="308758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1E2-A3B3-4892-B86F-9636E0BC0328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4D3A-A1E7-4DEE-B857-1D6777A8680B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15" name="Elipsa 8"/>
          <p:cNvSpPr/>
          <p:nvPr/>
        </p:nvSpPr>
        <p:spPr>
          <a:xfrm>
            <a:off x="7451725" y="2042900"/>
            <a:ext cx="713367" cy="308758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36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 animBg="1"/>
      <p:bldP spid="14" grpId="0" animBg="1"/>
      <p:bldP spid="9" grpId="0" animBg="1"/>
      <p:bldP spid="17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f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35994"/>
              </p:ext>
            </p:extLst>
          </p:nvPr>
        </p:nvGraphicFramePr>
        <p:xfrm>
          <a:off x="-144000" y="1051200"/>
          <a:ext cx="9434185" cy="37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Zástupný symbol pro obsah 74" descr="Region.gif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50" y="76200"/>
            <a:ext cx="1895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Nadpis 1"/>
          <p:cNvSpPr txBox="1">
            <a:spLocks/>
          </p:cNvSpPr>
          <p:nvPr/>
        </p:nvSpPr>
        <p:spPr bwMode="auto">
          <a:xfrm>
            <a:off x="4736555" y="703466"/>
            <a:ext cx="3414216" cy="130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tabLst>
                <a:tab pos="5106988" algn="l"/>
              </a:tabLst>
              <a:defRPr/>
            </a:pPr>
            <a:r>
              <a:rPr lang="cs-CZ" sz="2000" b="1" dirty="0">
                <a:solidFill>
                  <a:srgbClr val="C00000"/>
                </a:solidFill>
              </a:rPr>
              <a:t>92 795 skutků objasněno</a:t>
            </a:r>
          </a:p>
          <a:p>
            <a:pPr algn="r">
              <a:tabLst>
                <a:tab pos="1436688" algn="l"/>
                <a:tab pos="8075613" algn="r"/>
              </a:tabLst>
              <a:defRPr/>
            </a:pPr>
            <a:r>
              <a:rPr lang="cs-CZ" sz="2000" b="1" dirty="0">
                <a:solidFill>
                  <a:srgbClr val="C00000"/>
                </a:solidFill>
              </a:rPr>
              <a:t>		-2 095 skutků</a:t>
            </a:r>
          </a:p>
          <a:p>
            <a:pPr algn="r">
              <a:tabLst>
                <a:tab pos="8075613" algn="r"/>
              </a:tabLst>
              <a:defRPr/>
            </a:pPr>
            <a:r>
              <a:rPr lang="cs-CZ" sz="2000" b="1" dirty="0">
                <a:solidFill>
                  <a:srgbClr val="C00000"/>
                </a:solidFill>
              </a:rPr>
              <a:t>	12 915 dodatečně</a:t>
            </a:r>
          </a:p>
          <a:p>
            <a:pPr algn="r">
              <a:tabLst>
                <a:tab pos="8075613" algn="r"/>
              </a:tabLst>
              <a:defRPr/>
            </a:pPr>
            <a:r>
              <a:rPr lang="cs-CZ" sz="2000" b="1" dirty="0">
                <a:solidFill>
                  <a:srgbClr val="C00000"/>
                </a:solidFill>
              </a:rPr>
              <a:t>	-115</a:t>
            </a:r>
            <a:r>
              <a:rPr lang="cs-CZ" sz="2000" b="1" dirty="0">
                <a:solidFill>
                  <a:srgbClr val="C00000"/>
                </a:solidFill>
                <a:cs typeface="Arial" pitchFamily="34" charset="0"/>
              </a:rPr>
              <a:t> skutků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640" y="479715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943350" algn="l"/>
              </a:tabLst>
            </a:pPr>
            <a:r>
              <a:rPr lang="cs-CZ" b="1" dirty="0"/>
              <a:t>objasněno celkem leden – prosinec 2017 	53,35 %</a:t>
            </a:r>
          </a:p>
          <a:p>
            <a:pPr>
              <a:tabLst>
                <a:tab pos="3943350" algn="l"/>
              </a:tabLst>
            </a:pPr>
            <a:r>
              <a:rPr lang="cs-CZ" b="1" dirty="0"/>
              <a:t>objasněno celkem leden – prosinec 2018  	54,94 %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7158558" y="4871783"/>
            <a:ext cx="1445890" cy="571699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+1,59 %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896-75C9-4F25-A768-D8A274163E84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9A96-47DD-44EF-94FF-11B9496D3163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12" name="Nadpis 1"/>
          <p:cNvSpPr txBox="1">
            <a:spLocks/>
          </p:cNvSpPr>
          <p:nvPr/>
        </p:nvSpPr>
        <p:spPr bwMode="auto">
          <a:xfrm>
            <a:off x="143248" y="31048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ČR</a:t>
            </a:r>
            <a:r>
              <a:rPr lang="cs-CZ" sz="4000" b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>
                <a:latin typeface="+mj-lt"/>
                <a:ea typeface="+mj-ea"/>
                <a:cs typeface="+mj-cs"/>
              </a:rPr>
              <a:t>– objasněnost a dodatečná objasněnost</a:t>
            </a:r>
          </a:p>
          <a:p>
            <a:pPr>
              <a:tabLst>
                <a:tab pos="1079500" algn="l"/>
              </a:tabLst>
              <a:defRPr/>
            </a:pPr>
            <a:r>
              <a:rPr lang="cs-CZ" sz="2000" b="1" dirty="0" smtClean="0">
                <a:latin typeface="+mj-lt"/>
                <a:ea typeface="+mj-ea"/>
                <a:cs typeface="+mj-cs"/>
              </a:rPr>
              <a:t>	leden </a:t>
            </a:r>
            <a:r>
              <a:rPr lang="cs-CZ" sz="2000" b="1" dirty="0">
                <a:latin typeface="+mj-lt"/>
                <a:ea typeface="+mj-ea"/>
                <a:cs typeface="+mj-cs"/>
              </a:rPr>
              <a:t>- prosinec </a:t>
            </a:r>
            <a:r>
              <a:rPr lang="cs-CZ" sz="2000" b="1" dirty="0" smtClean="0">
                <a:latin typeface="+mj-lt"/>
                <a:ea typeface="+mj-ea"/>
                <a:cs typeface="+mj-cs"/>
              </a:rPr>
              <a:t>2018 </a:t>
            </a:r>
            <a:r>
              <a:rPr lang="cs-CZ" sz="2000" b="1" dirty="0">
                <a:latin typeface="+mj-lt"/>
                <a:ea typeface="+mj-ea"/>
                <a:cs typeface="+mj-cs"/>
              </a:rPr>
              <a:t>	</a:t>
            </a:r>
            <a:endParaRPr lang="cs-CZ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550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578276" y="363783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>
                <a:solidFill>
                  <a:srgbClr val="C00000"/>
                </a:solidFill>
              </a:rPr>
              <a:t>registrováno 192 405 skutků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</a:rPr>
              <a:t>škoda 18,029 mld. Kč</a:t>
            </a:r>
          </a:p>
          <a:p>
            <a:pPr algn="r"/>
            <a:r>
              <a:rPr lang="cs-CZ" b="1" i="1" dirty="0" smtClean="0">
                <a:solidFill>
                  <a:srgbClr val="C00000"/>
                </a:solidFill>
              </a:rPr>
              <a:t>(2017) škoda 20,289 mld. Kč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 bwMode="auto">
          <a:xfrm>
            <a:off x="107504" y="21989"/>
            <a:ext cx="892899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tabLst>
                <a:tab pos="1079500" algn="l"/>
              </a:tabLs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ČR</a:t>
            </a:r>
            <a:r>
              <a:rPr lang="cs-CZ" sz="4000" b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 smtClean="0">
                <a:latin typeface="+mj-lt"/>
                <a:ea typeface="+mj-ea"/>
                <a:cs typeface="+mj-cs"/>
              </a:rPr>
              <a:t>– škody způsobené trestnou činností</a:t>
            </a:r>
            <a:br>
              <a:rPr lang="cs-CZ" sz="2000" b="1" dirty="0" smtClean="0">
                <a:latin typeface="+mj-lt"/>
                <a:ea typeface="+mj-ea"/>
                <a:cs typeface="+mj-cs"/>
              </a:rPr>
            </a:br>
            <a:r>
              <a:rPr lang="cs-CZ" sz="2000" b="1" dirty="0" smtClean="0">
                <a:latin typeface="+mj-lt"/>
                <a:ea typeface="+mj-ea"/>
                <a:cs typeface="+mj-cs"/>
              </a:rPr>
              <a:t>	</a:t>
            </a:r>
            <a:r>
              <a:rPr lang="cs-CZ" sz="2000" b="1" dirty="0" smtClean="0">
                <a:solidFill>
                  <a:prstClr val="black"/>
                </a:solidFill>
                <a:latin typeface="+mj-lt"/>
              </a:rPr>
              <a:t>leden</a:t>
            </a:r>
            <a:r>
              <a:rPr lang="pt-BR" sz="20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+mj-lt"/>
              </a:rPr>
              <a:t>- </a:t>
            </a:r>
            <a:r>
              <a:rPr lang="cs-CZ" sz="2000" b="1" dirty="0" smtClean="0">
                <a:solidFill>
                  <a:prstClr val="black"/>
                </a:solidFill>
                <a:latin typeface="+mj-lt"/>
              </a:rPr>
              <a:t>prosinec 2017 a 2018</a:t>
            </a:r>
            <a:endParaRPr lang="cs-CZ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36F6-ED10-4F19-9EFF-7582F85FA2F3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4D3A-A1E7-4DEE-B857-1D6777A8680B}" type="slidenum">
              <a:rPr lang="cs-CZ" altLang="cs-CZ" smtClean="0"/>
              <a:pPr/>
              <a:t>8</a:t>
            </a:fld>
            <a:endParaRPr lang="cs-CZ" alt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925326"/>
              </p:ext>
            </p:extLst>
          </p:nvPr>
        </p:nvGraphicFramePr>
        <p:xfrm>
          <a:off x="989602" y="3902941"/>
          <a:ext cx="716479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bg1"/>
                          </a:solidFill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hospodářská kriminalita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Ø</a:t>
                      </a:r>
                      <a:r>
                        <a:rPr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520 174 Kč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Ø</a:t>
                      </a:r>
                      <a:r>
                        <a:rPr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428 383 Kč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91C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bg1"/>
                          </a:solidFill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majetková kriminalita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Ø</a:t>
                      </a:r>
                      <a:r>
                        <a:rPr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38 032 Kč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Ø</a:t>
                      </a:r>
                      <a:r>
                        <a:rPr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47 530 Kč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91C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další trestné činy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Ø</a:t>
                      </a:r>
                      <a:r>
                        <a:rPr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36 817 Kč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Ø</a:t>
                      </a:r>
                      <a:r>
                        <a:rPr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39 192 Kč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91C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Graf 9">
            <a:hlinkClick r:id="rId3" action="ppaction://hlinkfile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90402"/>
              </p:ext>
            </p:extLst>
          </p:nvPr>
        </p:nvGraphicFramePr>
        <p:xfrm>
          <a:off x="0" y="957600"/>
          <a:ext cx="4284000" cy="25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 10">
            <a:hlinkClick r:id="rId3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308069"/>
              </p:ext>
            </p:extLst>
          </p:nvPr>
        </p:nvGraphicFramePr>
        <p:xfrm>
          <a:off x="4168800" y="1411200"/>
          <a:ext cx="5153737" cy="243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4098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691680" y="5229200"/>
            <a:ext cx="6985000" cy="70788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2000"/>
          </a:p>
          <a:p>
            <a:endParaRPr lang="cs-CZ" sz="2000"/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0"/>
            <a:ext cx="8640960" cy="103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ČR</a:t>
            </a:r>
            <a:r>
              <a:rPr lang="cs-CZ" sz="4000" b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2000" b="1" dirty="0">
                <a:latin typeface="+mj-lt"/>
                <a:ea typeface="+mj-ea"/>
                <a:cs typeface="+mj-cs"/>
              </a:rPr>
              <a:t>– </a:t>
            </a:r>
            <a:r>
              <a:rPr lang="cs-CZ" sz="2000" b="1" dirty="0" smtClean="0">
                <a:latin typeface="+mj-lt"/>
                <a:ea typeface="+mj-ea"/>
                <a:cs typeface="+mj-cs"/>
              </a:rPr>
              <a:t>přehled zajištěného majetku a finančních prostředků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4369-2B0D-4D8D-B94E-9500D218DDAA}" type="datetime1">
              <a:rPr lang="cs-CZ" altLang="cs-CZ" smtClean="0"/>
              <a:t>28.01.2019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Základní statistické údaje o kriminalitě v meziročním srovnání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4D3A-A1E7-4DEE-B857-1D6777A8680B}" type="slidenum">
              <a:rPr lang="cs-CZ" altLang="cs-CZ" smtClean="0"/>
              <a:pPr/>
              <a:t>9</a:t>
            </a:fld>
            <a:endParaRPr lang="cs-CZ" altLang="cs-CZ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141622"/>
              </p:ext>
            </p:extLst>
          </p:nvPr>
        </p:nvGraphicFramePr>
        <p:xfrm>
          <a:off x="108000" y="1209600"/>
          <a:ext cx="8989200" cy="43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83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B7B6B7"/>
        </a:lt2>
        <a:accent1>
          <a:srgbClr val="3B7EA9"/>
        </a:accent1>
        <a:accent2>
          <a:srgbClr val="3F94D3"/>
        </a:accent2>
        <a:accent3>
          <a:srgbClr val="FFFFFF"/>
        </a:accent3>
        <a:accent4>
          <a:srgbClr val="000000"/>
        </a:accent4>
        <a:accent5>
          <a:srgbClr val="AFC0D1"/>
        </a:accent5>
        <a:accent6>
          <a:srgbClr val="3886BF"/>
        </a:accent6>
        <a:hlink>
          <a:srgbClr val="A8C8EB"/>
        </a:hlink>
        <a:folHlink>
          <a:srgbClr val="368E2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68507238-79AA-4D20-96C9-8B3C12D131F6}" vid="{6C6AFE3A-1297-49F3-8438-FF48BAC0CBA6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znamka xmlns="f1ae59ee-3414-4d49-a0bd-a54bb81ae86c" xsi:nil="true"/>
    <pozn_x00e1_mka xmlns="f1ae59ee-3414-4d49-a0bd-a54bb81ae8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EF8E87D92CF44E9FA75C8D86BCFD62" ma:contentTypeVersion="2" ma:contentTypeDescription="Vytvoří nový dokument" ma:contentTypeScope="" ma:versionID="6dfdd2d259fc85b22f4a055799e37325">
  <xsd:schema xmlns:xsd="http://www.w3.org/2001/XMLSchema" xmlns:xs="http://www.w3.org/2001/XMLSchema" xmlns:p="http://schemas.microsoft.com/office/2006/metadata/properties" xmlns:ns2="f1ae59ee-3414-4d49-a0bd-a54bb81ae86c" targetNamespace="http://schemas.microsoft.com/office/2006/metadata/properties" ma:root="true" ma:fieldsID="74eaf91351eb2b9ea44340715e3c65d7" ns2:_="">
    <xsd:import namespace="f1ae59ee-3414-4d49-a0bd-a54bb81ae86c"/>
    <xsd:element name="properties">
      <xsd:complexType>
        <xsd:sequence>
          <xsd:element name="documentManagement">
            <xsd:complexType>
              <xsd:all>
                <xsd:element ref="ns2:poznamka" minOccurs="0"/>
                <xsd:element ref="ns2:pozn_x00e1_mk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59ee-3414-4d49-a0bd-a54bb81ae86c" elementFormDefault="qualified">
    <xsd:import namespace="http://schemas.microsoft.com/office/2006/documentManagement/types"/>
    <xsd:import namespace="http://schemas.microsoft.com/office/infopath/2007/PartnerControls"/>
    <xsd:element name="poznamka" ma:index="8" nillable="true" ma:displayName="poznamka" ma:internalName="poznamka">
      <xsd:simpleType>
        <xsd:restriction base="dms:Text"/>
      </xsd:simpleType>
    </xsd:element>
    <xsd:element name="pozn_x00e1_mka" ma:index="9" nillable="true" ma:displayName="poznámka" ma:internalName="pozn_x00e1_mka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7D68D5-077E-4438-96FE-0C8BE70518F2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f1ae59ee-3414-4d49-a0bd-a54bb81ae86c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7A85F4-9C92-4866-8641-3AE6F522ED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ae59ee-3414-4d49-a0bd-a54bb81ae8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181A1E-4257-4E52-AD28-A82FD85DED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šablona_TK_PP</Template>
  <TotalTime>4262</TotalTime>
  <Words>650</Words>
  <Application>Microsoft Office PowerPoint</Application>
  <PresentationFormat>Předvádění na obrazovce (4:3)</PresentationFormat>
  <Paragraphs>282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Výchozí návrh</vt:lpstr>
      <vt:lpstr>Základní statistické údaje o kriminalitě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statistické údaje o kriminalitě  leden – prosinec 2017 v meziročním srovnání</dc:title>
  <dc:creator>PP ÚSKPV - KAZDA Petr</dc:creator>
  <cp:lastModifiedBy>BOCÁN Jozef</cp:lastModifiedBy>
  <cp:revision>99</cp:revision>
  <cp:lastPrinted>2019-01-17T07:55:26Z</cp:lastPrinted>
  <dcterms:created xsi:type="dcterms:W3CDTF">2018-01-17T11:00:26Z</dcterms:created>
  <dcterms:modified xsi:type="dcterms:W3CDTF">2019-01-28T16:06:21Z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oznamka">
    <vt:lpwstr/>
  </property>
  <property fmtid="{D5CDD505-2E9C-101B-9397-08002B2CF9AE}" pid="3" name="poznámka">
    <vt:lpwstr/>
  </property>
</Properties>
</file>